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"/>
  </p:notesMasterIdLst>
  <p:sldIdLst>
    <p:sldId id="302" r:id="rId5"/>
    <p:sldId id="292" r:id="rId6"/>
    <p:sldId id="300" r:id="rId7"/>
    <p:sldId id="2147479243" r:id="rId8"/>
    <p:sldId id="214747924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6B44FB-AB8C-4B1D-BA33-0CC65082EA8E}" v="61" dt="2023-04-26T03:14:08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E12A4-61E1-4655-80B2-B2CFFEF8B93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70FD4-2838-4DEF-B408-7A41168A011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0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B Masters Progra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7BC3F4-1143-C378-C68F-A0BB2E67BD5B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5821" y="1179838"/>
            <a:ext cx="4075369" cy="2746709"/>
          </a:xfrm>
          <a:noFill/>
        </p:spPr>
        <p:txBody>
          <a:bodyPr lIns="0" tIns="0" rIns="0" bIns="182880" anchor="b" anchorCtr="0"/>
          <a:lstStyle>
            <a:lvl1pPr>
              <a:defRPr sz="5294" b="1" strike="noStrike" spc="-14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SMB</a:t>
            </a:r>
            <a:br>
              <a:rPr lang="en-US" dirty="0"/>
            </a:br>
            <a:r>
              <a:rPr lang="en-US" dirty="0"/>
              <a:t>Masters Program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22703" y="4496357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BBD99C6-893B-091F-F360-5E6306092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842" t="30225" r="10015" b="30171"/>
          <a:stretch/>
        </p:blipFill>
        <p:spPr>
          <a:xfrm>
            <a:off x="718045" y="419524"/>
            <a:ext cx="1212753" cy="225933"/>
          </a:xfrm>
          <a:prstGeom prst="rect">
            <a:avLst/>
          </a:prstGeom>
        </p:spPr>
      </p:pic>
      <p:pic>
        <p:nvPicPr>
          <p:cNvPr id="14" name="Picture 13" descr="Two people holding a box&#10;&#10;Description automatically generated with medium confidence">
            <a:extLst>
              <a:ext uri="{FF2B5EF4-FFF2-40B4-BE49-F238E27FC236}">
                <a16:creationId xmlns:a16="http://schemas.microsoft.com/office/drawing/2014/main" id="{9F3709F1-0920-2AEB-21A6-373DD326E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043" t="3598" r="24581" b="27002"/>
          <a:stretch>
            <a:fillRect/>
          </a:stretch>
        </p:blipFill>
        <p:spPr>
          <a:xfrm>
            <a:off x="5216695" y="-1"/>
            <a:ext cx="7032367" cy="6858001"/>
          </a:xfrm>
          <a:custGeom>
            <a:avLst/>
            <a:gdLst>
              <a:gd name="connsiteX0" fmla="*/ 3493805 w 7173381"/>
              <a:gd name="connsiteY0" fmla="*/ 0 h 6994526"/>
              <a:gd name="connsiteX1" fmla="*/ 3497263 w 7173381"/>
              <a:gd name="connsiteY1" fmla="*/ 0 h 6994526"/>
              <a:gd name="connsiteX2" fmla="*/ 7173381 w 7173381"/>
              <a:gd name="connsiteY2" fmla="*/ 0 h 6994526"/>
              <a:gd name="connsiteX3" fmla="*/ 7173381 w 7173381"/>
              <a:gd name="connsiteY3" fmla="*/ 6994525 h 6994526"/>
              <a:gd name="connsiteX4" fmla="*/ 3497304 w 7173381"/>
              <a:gd name="connsiteY4" fmla="*/ 6994525 h 6994526"/>
              <a:gd name="connsiteX5" fmla="*/ 3497263 w 7173381"/>
              <a:gd name="connsiteY5" fmla="*/ 6994526 h 6994526"/>
              <a:gd name="connsiteX6" fmla="*/ 3497222 w 7173381"/>
              <a:gd name="connsiteY6" fmla="*/ 6994525 h 6994526"/>
              <a:gd name="connsiteX7" fmla="*/ 3493805 w 7173381"/>
              <a:gd name="connsiteY7" fmla="*/ 6994525 h 6994526"/>
              <a:gd name="connsiteX8" fmla="*/ 3493805 w 7173381"/>
              <a:gd name="connsiteY8" fmla="*/ 6994439 h 6994526"/>
              <a:gd name="connsiteX9" fmla="*/ 3317294 w 7173381"/>
              <a:gd name="connsiteY9" fmla="*/ 6989976 h 6994526"/>
              <a:gd name="connsiteX10" fmla="*/ 0 w 7173381"/>
              <a:gd name="connsiteY10" fmla="*/ 3497263 h 6994526"/>
              <a:gd name="connsiteX11" fmla="*/ 3317294 w 7173381"/>
              <a:gd name="connsiteY11" fmla="*/ 4551 h 6994526"/>
              <a:gd name="connsiteX12" fmla="*/ 3493805 w 7173381"/>
              <a:gd name="connsiteY12" fmla="*/ 88 h 699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3381" h="6994526">
                <a:moveTo>
                  <a:pt x="3493805" y="0"/>
                </a:moveTo>
                <a:lnTo>
                  <a:pt x="3497263" y="0"/>
                </a:lnTo>
                <a:lnTo>
                  <a:pt x="7173381" y="0"/>
                </a:lnTo>
                <a:lnTo>
                  <a:pt x="7173381" y="6994525"/>
                </a:lnTo>
                <a:lnTo>
                  <a:pt x="3497304" y="6994525"/>
                </a:lnTo>
                <a:lnTo>
                  <a:pt x="3497263" y="6994526"/>
                </a:lnTo>
                <a:lnTo>
                  <a:pt x="3497222" y="6994525"/>
                </a:lnTo>
                <a:lnTo>
                  <a:pt x="3493805" y="6994525"/>
                </a:lnTo>
                <a:lnTo>
                  <a:pt x="3493805" y="6994439"/>
                </a:lnTo>
                <a:lnTo>
                  <a:pt x="3317294" y="6989976"/>
                </a:lnTo>
                <a:cubicBezTo>
                  <a:pt x="1469446" y="6896308"/>
                  <a:pt x="0" y="5368389"/>
                  <a:pt x="0" y="3497263"/>
                </a:cubicBezTo>
                <a:cubicBezTo>
                  <a:pt x="0" y="1626137"/>
                  <a:pt x="1469446" y="98218"/>
                  <a:pt x="3317294" y="4551"/>
                </a:cubicBezTo>
                <a:lnTo>
                  <a:pt x="3493805" y="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366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 slide -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318" y="1866838"/>
            <a:ext cx="11339774" cy="122317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None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097" indent="0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None/>
              <a:defRPr sz="1961">
                <a:solidFill>
                  <a:srgbClr val="000000"/>
                </a:solidFill>
              </a:defRPr>
            </a:lvl2pPr>
            <a:lvl3pPr marL="448193" indent="0">
              <a:spcBef>
                <a:spcPts val="0"/>
              </a:spcBef>
              <a:spcAft>
                <a:spcPts val="1274"/>
              </a:spcAft>
              <a:buNone/>
              <a:defRPr sz="1961">
                <a:solidFill>
                  <a:srgbClr val="000000"/>
                </a:solidFill>
              </a:defRPr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lvl="0"/>
            <a:r>
              <a:rPr lang="en-US" dirty="0"/>
              <a:t>First level Segoe UI 26pt</a:t>
            </a:r>
          </a:p>
          <a:p>
            <a:pPr lvl="1"/>
            <a:r>
              <a:rPr lang="en-US" dirty="0"/>
              <a:t>Second level Segoe UI 20pt</a:t>
            </a:r>
          </a:p>
          <a:p>
            <a:pPr lvl="2"/>
            <a:r>
              <a:rPr lang="en-US" dirty="0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 spc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F7781A-D0FE-1583-11DB-5AC6E9BF0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214" y="6423733"/>
            <a:ext cx="1322249" cy="26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9498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body slide - Webin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318" y="1866838"/>
            <a:ext cx="11339774" cy="122317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None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097" indent="0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None/>
              <a:defRPr sz="1961">
                <a:solidFill>
                  <a:srgbClr val="000000"/>
                </a:solidFill>
              </a:defRPr>
            </a:lvl2pPr>
            <a:lvl3pPr marL="448193" indent="0">
              <a:spcBef>
                <a:spcPts val="0"/>
              </a:spcBef>
              <a:spcAft>
                <a:spcPts val="1274"/>
              </a:spcAft>
              <a:buNone/>
              <a:defRPr sz="1961">
                <a:solidFill>
                  <a:srgbClr val="000000"/>
                </a:solidFill>
              </a:defRPr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lvl="0"/>
            <a:r>
              <a:rPr lang="en-US" dirty="0"/>
              <a:t>First level Segoe UI 26pt</a:t>
            </a:r>
          </a:p>
          <a:p>
            <a:pPr lvl="1"/>
            <a:r>
              <a:rPr lang="en-US" dirty="0"/>
              <a:t>Second level Segoe UI 20pt</a:t>
            </a:r>
          </a:p>
          <a:p>
            <a:pPr lvl="2"/>
            <a:r>
              <a:rPr lang="en-US" dirty="0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 spc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14F0C-0984-D62D-70D7-BAB8DBD40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214" y="6423733"/>
            <a:ext cx="1322249" cy="26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9819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body slide - Bootc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318" y="1866838"/>
            <a:ext cx="11339774" cy="122317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None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097" indent="0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None/>
              <a:defRPr sz="1961">
                <a:solidFill>
                  <a:srgbClr val="000000"/>
                </a:solidFill>
              </a:defRPr>
            </a:lvl2pPr>
            <a:lvl3pPr marL="448193" indent="0">
              <a:spcBef>
                <a:spcPts val="0"/>
              </a:spcBef>
              <a:spcAft>
                <a:spcPts val="1274"/>
              </a:spcAft>
              <a:buNone/>
              <a:defRPr sz="1961">
                <a:solidFill>
                  <a:srgbClr val="000000"/>
                </a:solidFill>
              </a:defRPr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lvl="0"/>
            <a:r>
              <a:rPr lang="en-US" dirty="0"/>
              <a:t>First level Segoe UI 26pt</a:t>
            </a:r>
          </a:p>
          <a:p>
            <a:pPr lvl="1"/>
            <a:r>
              <a:rPr lang="en-US" dirty="0"/>
              <a:t>Second level Segoe UI 20pt</a:t>
            </a:r>
          </a:p>
          <a:p>
            <a:pPr lvl="2"/>
            <a:r>
              <a:rPr lang="en-US" dirty="0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 spc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DDD0B0-D369-66B2-B199-CD40458766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214" y="6423733"/>
            <a:ext cx="1322249" cy="26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5076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body slide - Podca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318" y="1866838"/>
            <a:ext cx="11339774" cy="122317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None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097" indent="0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None/>
              <a:defRPr sz="1961">
                <a:solidFill>
                  <a:srgbClr val="000000"/>
                </a:solidFill>
              </a:defRPr>
            </a:lvl2pPr>
            <a:lvl3pPr marL="448193" indent="0">
              <a:spcBef>
                <a:spcPts val="0"/>
              </a:spcBef>
              <a:spcAft>
                <a:spcPts val="1274"/>
              </a:spcAft>
              <a:buNone/>
              <a:defRPr sz="1961">
                <a:solidFill>
                  <a:srgbClr val="000000"/>
                </a:solidFill>
              </a:defRPr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lvl="0"/>
            <a:r>
              <a:rPr lang="en-US" dirty="0"/>
              <a:t>First level Segoe UI 26pt</a:t>
            </a:r>
          </a:p>
          <a:p>
            <a:pPr lvl="1"/>
            <a:r>
              <a:rPr lang="en-US" dirty="0"/>
              <a:t>Second level Segoe UI 20pt</a:t>
            </a:r>
          </a:p>
          <a:p>
            <a:pPr lvl="2"/>
            <a:r>
              <a:rPr lang="en-US" dirty="0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 spc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490E97-7CBB-A887-4D85-3650FD1A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214" y="6423733"/>
            <a:ext cx="1322249" cy="26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4076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 spc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32pt</a:t>
            </a:r>
          </a:p>
        </p:txBody>
      </p:sp>
    </p:spTree>
    <p:extLst>
      <p:ext uri="{BB962C8B-B14F-4D97-AF65-F5344CB8AC3E}">
        <p14:creationId xmlns:p14="http://schemas.microsoft.com/office/powerpoint/2010/main" val="313236673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97586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B Masters Program 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7BC3F4-1143-C378-C68F-A0BB2E67BD5B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78D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5821" y="1179838"/>
            <a:ext cx="4075369" cy="2746709"/>
          </a:xfrm>
          <a:noFill/>
        </p:spPr>
        <p:txBody>
          <a:bodyPr lIns="0" tIns="0" rIns="0" bIns="182880" anchor="b" anchorCtr="0"/>
          <a:lstStyle>
            <a:lvl1pPr>
              <a:defRPr sz="5294" b="1" strike="noStrike" spc="-14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SMB</a:t>
            </a:r>
            <a:br>
              <a:rPr lang="en-US" dirty="0"/>
            </a:br>
            <a:r>
              <a:rPr lang="en-US" dirty="0"/>
              <a:t>Masters Program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22703" y="4496357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solidFill>
                  <a:srgbClr val="C5E3F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BBD99C6-893B-091F-F360-5E6306092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842" t="30225" r="10015" b="30171"/>
          <a:stretch/>
        </p:blipFill>
        <p:spPr>
          <a:xfrm>
            <a:off x="718045" y="419524"/>
            <a:ext cx="1212753" cy="225933"/>
          </a:xfrm>
          <a:prstGeom prst="rect">
            <a:avLst/>
          </a:prstGeom>
        </p:spPr>
      </p:pic>
      <p:pic>
        <p:nvPicPr>
          <p:cNvPr id="14" name="Picture 13" descr="Two people holding a box&#10;&#10;Description automatically generated with medium confidence">
            <a:extLst>
              <a:ext uri="{FF2B5EF4-FFF2-40B4-BE49-F238E27FC236}">
                <a16:creationId xmlns:a16="http://schemas.microsoft.com/office/drawing/2014/main" id="{9F3709F1-0920-2AEB-21A6-373DD326E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043" t="3598" r="24581" b="27002"/>
          <a:stretch>
            <a:fillRect/>
          </a:stretch>
        </p:blipFill>
        <p:spPr>
          <a:xfrm>
            <a:off x="5216695" y="-1"/>
            <a:ext cx="7032367" cy="6858001"/>
          </a:xfrm>
          <a:custGeom>
            <a:avLst/>
            <a:gdLst>
              <a:gd name="connsiteX0" fmla="*/ 3493805 w 7173381"/>
              <a:gd name="connsiteY0" fmla="*/ 0 h 6994526"/>
              <a:gd name="connsiteX1" fmla="*/ 3497263 w 7173381"/>
              <a:gd name="connsiteY1" fmla="*/ 0 h 6994526"/>
              <a:gd name="connsiteX2" fmla="*/ 7173381 w 7173381"/>
              <a:gd name="connsiteY2" fmla="*/ 0 h 6994526"/>
              <a:gd name="connsiteX3" fmla="*/ 7173381 w 7173381"/>
              <a:gd name="connsiteY3" fmla="*/ 6994525 h 6994526"/>
              <a:gd name="connsiteX4" fmla="*/ 3497304 w 7173381"/>
              <a:gd name="connsiteY4" fmla="*/ 6994525 h 6994526"/>
              <a:gd name="connsiteX5" fmla="*/ 3497263 w 7173381"/>
              <a:gd name="connsiteY5" fmla="*/ 6994526 h 6994526"/>
              <a:gd name="connsiteX6" fmla="*/ 3497222 w 7173381"/>
              <a:gd name="connsiteY6" fmla="*/ 6994525 h 6994526"/>
              <a:gd name="connsiteX7" fmla="*/ 3493805 w 7173381"/>
              <a:gd name="connsiteY7" fmla="*/ 6994525 h 6994526"/>
              <a:gd name="connsiteX8" fmla="*/ 3493805 w 7173381"/>
              <a:gd name="connsiteY8" fmla="*/ 6994439 h 6994526"/>
              <a:gd name="connsiteX9" fmla="*/ 3317294 w 7173381"/>
              <a:gd name="connsiteY9" fmla="*/ 6989976 h 6994526"/>
              <a:gd name="connsiteX10" fmla="*/ 0 w 7173381"/>
              <a:gd name="connsiteY10" fmla="*/ 3497263 h 6994526"/>
              <a:gd name="connsiteX11" fmla="*/ 3317294 w 7173381"/>
              <a:gd name="connsiteY11" fmla="*/ 4551 h 6994526"/>
              <a:gd name="connsiteX12" fmla="*/ 3493805 w 7173381"/>
              <a:gd name="connsiteY12" fmla="*/ 88 h 699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3381" h="6994526">
                <a:moveTo>
                  <a:pt x="3493805" y="0"/>
                </a:moveTo>
                <a:lnTo>
                  <a:pt x="3497263" y="0"/>
                </a:lnTo>
                <a:lnTo>
                  <a:pt x="7173381" y="0"/>
                </a:lnTo>
                <a:lnTo>
                  <a:pt x="7173381" y="6994525"/>
                </a:lnTo>
                <a:lnTo>
                  <a:pt x="3497304" y="6994525"/>
                </a:lnTo>
                <a:lnTo>
                  <a:pt x="3497263" y="6994526"/>
                </a:lnTo>
                <a:lnTo>
                  <a:pt x="3497222" y="6994525"/>
                </a:lnTo>
                <a:lnTo>
                  <a:pt x="3493805" y="6994525"/>
                </a:lnTo>
                <a:lnTo>
                  <a:pt x="3493805" y="6994439"/>
                </a:lnTo>
                <a:lnTo>
                  <a:pt x="3317294" y="6989976"/>
                </a:lnTo>
                <a:cubicBezTo>
                  <a:pt x="1469446" y="6896308"/>
                  <a:pt x="0" y="5368389"/>
                  <a:pt x="0" y="3497263"/>
                </a:cubicBezTo>
                <a:cubicBezTo>
                  <a:pt x="0" y="1626137"/>
                  <a:pt x="1469446" y="98218"/>
                  <a:pt x="3317294" y="4551"/>
                </a:cubicBezTo>
                <a:lnTo>
                  <a:pt x="3493805" y="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0925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B Masters Webinar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7BC3F4-1143-C378-C68F-A0BB2E67BD5B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5822" y="1179838"/>
            <a:ext cx="4090564" cy="2746709"/>
          </a:xfrm>
          <a:noFill/>
        </p:spPr>
        <p:txBody>
          <a:bodyPr lIns="0" tIns="0" rIns="0" bIns="182880" anchor="b" anchorCtr="0"/>
          <a:lstStyle>
            <a:lvl1pPr>
              <a:defRPr sz="5294" b="1" strike="noStrike" spc="-14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SMB</a:t>
            </a:r>
            <a:br>
              <a:rPr lang="en-US" dirty="0"/>
            </a:br>
            <a:r>
              <a:rPr lang="en-US" dirty="0"/>
              <a:t>Masters</a:t>
            </a:r>
            <a:br>
              <a:rPr lang="en-US" dirty="0"/>
            </a:br>
            <a:r>
              <a:rPr lang="en-US" dirty="0"/>
              <a:t>Webinars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22703" y="4496357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solidFill>
                  <a:srgbClr val="C5E3F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BBD99C6-893B-091F-F360-5E6306092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842" t="30225" r="10015" b="30171"/>
          <a:stretch/>
        </p:blipFill>
        <p:spPr>
          <a:xfrm>
            <a:off x="718045" y="419524"/>
            <a:ext cx="1212753" cy="225933"/>
          </a:xfrm>
          <a:prstGeom prst="rect">
            <a:avLst/>
          </a:prstGeom>
        </p:spPr>
      </p:pic>
      <p:pic>
        <p:nvPicPr>
          <p:cNvPr id="14" name="Picture 13" descr="Two people holding a box&#10;&#10;Description automatically generated with medium confidence">
            <a:extLst>
              <a:ext uri="{FF2B5EF4-FFF2-40B4-BE49-F238E27FC236}">
                <a16:creationId xmlns:a16="http://schemas.microsoft.com/office/drawing/2014/main" id="{9F3709F1-0920-2AEB-21A6-373DD326E0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6695" y="-1"/>
            <a:ext cx="7032367" cy="6858001"/>
          </a:xfrm>
          <a:custGeom>
            <a:avLst/>
            <a:gdLst>
              <a:gd name="connsiteX0" fmla="*/ 3493805 w 7173381"/>
              <a:gd name="connsiteY0" fmla="*/ 0 h 6994526"/>
              <a:gd name="connsiteX1" fmla="*/ 3497263 w 7173381"/>
              <a:gd name="connsiteY1" fmla="*/ 0 h 6994526"/>
              <a:gd name="connsiteX2" fmla="*/ 7173381 w 7173381"/>
              <a:gd name="connsiteY2" fmla="*/ 0 h 6994526"/>
              <a:gd name="connsiteX3" fmla="*/ 7173381 w 7173381"/>
              <a:gd name="connsiteY3" fmla="*/ 6994525 h 6994526"/>
              <a:gd name="connsiteX4" fmla="*/ 3497304 w 7173381"/>
              <a:gd name="connsiteY4" fmla="*/ 6994525 h 6994526"/>
              <a:gd name="connsiteX5" fmla="*/ 3497263 w 7173381"/>
              <a:gd name="connsiteY5" fmla="*/ 6994526 h 6994526"/>
              <a:gd name="connsiteX6" fmla="*/ 3497222 w 7173381"/>
              <a:gd name="connsiteY6" fmla="*/ 6994525 h 6994526"/>
              <a:gd name="connsiteX7" fmla="*/ 3493805 w 7173381"/>
              <a:gd name="connsiteY7" fmla="*/ 6994525 h 6994526"/>
              <a:gd name="connsiteX8" fmla="*/ 3493805 w 7173381"/>
              <a:gd name="connsiteY8" fmla="*/ 6994439 h 6994526"/>
              <a:gd name="connsiteX9" fmla="*/ 3317294 w 7173381"/>
              <a:gd name="connsiteY9" fmla="*/ 6989976 h 6994526"/>
              <a:gd name="connsiteX10" fmla="*/ 0 w 7173381"/>
              <a:gd name="connsiteY10" fmla="*/ 3497263 h 6994526"/>
              <a:gd name="connsiteX11" fmla="*/ 3317294 w 7173381"/>
              <a:gd name="connsiteY11" fmla="*/ 4551 h 6994526"/>
              <a:gd name="connsiteX12" fmla="*/ 3493805 w 7173381"/>
              <a:gd name="connsiteY12" fmla="*/ 88 h 699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3381" h="6994526">
                <a:moveTo>
                  <a:pt x="3493805" y="0"/>
                </a:moveTo>
                <a:lnTo>
                  <a:pt x="3497263" y="0"/>
                </a:lnTo>
                <a:lnTo>
                  <a:pt x="7173381" y="0"/>
                </a:lnTo>
                <a:lnTo>
                  <a:pt x="7173381" y="6994525"/>
                </a:lnTo>
                <a:lnTo>
                  <a:pt x="3497304" y="6994525"/>
                </a:lnTo>
                <a:lnTo>
                  <a:pt x="3497263" y="6994526"/>
                </a:lnTo>
                <a:lnTo>
                  <a:pt x="3497222" y="6994525"/>
                </a:lnTo>
                <a:lnTo>
                  <a:pt x="3493805" y="6994525"/>
                </a:lnTo>
                <a:lnTo>
                  <a:pt x="3493805" y="6994439"/>
                </a:lnTo>
                <a:lnTo>
                  <a:pt x="3317294" y="6989976"/>
                </a:lnTo>
                <a:cubicBezTo>
                  <a:pt x="1469446" y="6896308"/>
                  <a:pt x="0" y="5368389"/>
                  <a:pt x="0" y="3497263"/>
                </a:cubicBezTo>
                <a:cubicBezTo>
                  <a:pt x="0" y="1626137"/>
                  <a:pt x="1469446" y="98218"/>
                  <a:pt x="3317294" y="4551"/>
                </a:cubicBezTo>
                <a:lnTo>
                  <a:pt x="3493805" y="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0469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B Masters Webinars 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7BC3F4-1143-C378-C68F-A0BB2E67BD5B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78D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5822" y="1179838"/>
            <a:ext cx="4090564" cy="2746709"/>
          </a:xfrm>
          <a:noFill/>
        </p:spPr>
        <p:txBody>
          <a:bodyPr lIns="0" tIns="0" rIns="0" bIns="182880" anchor="b" anchorCtr="0"/>
          <a:lstStyle>
            <a:lvl1pPr>
              <a:defRPr sz="5294" b="1" strike="noStrike" spc="-14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SMB</a:t>
            </a:r>
            <a:br>
              <a:rPr lang="en-US" dirty="0"/>
            </a:br>
            <a:r>
              <a:rPr lang="en-US" dirty="0"/>
              <a:t>Masters</a:t>
            </a:r>
            <a:br>
              <a:rPr lang="en-US" dirty="0"/>
            </a:br>
            <a:r>
              <a:rPr lang="en-US" dirty="0"/>
              <a:t>Webinars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22703" y="4496357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solidFill>
                  <a:srgbClr val="C5E3F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BBD99C6-893B-091F-F360-5E6306092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842" t="30225" r="10015" b="30171"/>
          <a:stretch/>
        </p:blipFill>
        <p:spPr>
          <a:xfrm>
            <a:off x="718045" y="419524"/>
            <a:ext cx="1212753" cy="225933"/>
          </a:xfrm>
          <a:prstGeom prst="rect">
            <a:avLst/>
          </a:prstGeom>
        </p:spPr>
      </p:pic>
      <p:pic>
        <p:nvPicPr>
          <p:cNvPr id="14" name="Picture 13" descr="Two people holding a box&#10;&#10;Description automatically generated with medium confidence">
            <a:extLst>
              <a:ext uri="{FF2B5EF4-FFF2-40B4-BE49-F238E27FC236}">
                <a16:creationId xmlns:a16="http://schemas.microsoft.com/office/drawing/2014/main" id="{9F3709F1-0920-2AEB-21A6-373DD326E0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6695" y="-1"/>
            <a:ext cx="7032367" cy="6858001"/>
          </a:xfrm>
          <a:custGeom>
            <a:avLst/>
            <a:gdLst>
              <a:gd name="connsiteX0" fmla="*/ 3493805 w 7173381"/>
              <a:gd name="connsiteY0" fmla="*/ 0 h 6994526"/>
              <a:gd name="connsiteX1" fmla="*/ 3497263 w 7173381"/>
              <a:gd name="connsiteY1" fmla="*/ 0 h 6994526"/>
              <a:gd name="connsiteX2" fmla="*/ 7173381 w 7173381"/>
              <a:gd name="connsiteY2" fmla="*/ 0 h 6994526"/>
              <a:gd name="connsiteX3" fmla="*/ 7173381 w 7173381"/>
              <a:gd name="connsiteY3" fmla="*/ 6994525 h 6994526"/>
              <a:gd name="connsiteX4" fmla="*/ 3497304 w 7173381"/>
              <a:gd name="connsiteY4" fmla="*/ 6994525 h 6994526"/>
              <a:gd name="connsiteX5" fmla="*/ 3497263 w 7173381"/>
              <a:gd name="connsiteY5" fmla="*/ 6994526 h 6994526"/>
              <a:gd name="connsiteX6" fmla="*/ 3497222 w 7173381"/>
              <a:gd name="connsiteY6" fmla="*/ 6994525 h 6994526"/>
              <a:gd name="connsiteX7" fmla="*/ 3493805 w 7173381"/>
              <a:gd name="connsiteY7" fmla="*/ 6994525 h 6994526"/>
              <a:gd name="connsiteX8" fmla="*/ 3493805 w 7173381"/>
              <a:gd name="connsiteY8" fmla="*/ 6994439 h 6994526"/>
              <a:gd name="connsiteX9" fmla="*/ 3317294 w 7173381"/>
              <a:gd name="connsiteY9" fmla="*/ 6989976 h 6994526"/>
              <a:gd name="connsiteX10" fmla="*/ 0 w 7173381"/>
              <a:gd name="connsiteY10" fmla="*/ 3497263 h 6994526"/>
              <a:gd name="connsiteX11" fmla="*/ 3317294 w 7173381"/>
              <a:gd name="connsiteY11" fmla="*/ 4551 h 6994526"/>
              <a:gd name="connsiteX12" fmla="*/ 3493805 w 7173381"/>
              <a:gd name="connsiteY12" fmla="*/ 88 h 699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3381" h="6994526">
                <a:moveTo>
                  <a:pt x="3493805" y="0"/>
                </a:moveTo>
                <a:lnTo>
                  <a:pt x="3497263" y="0"/>
                </a:lnTo>
                <a:lnTo>
                  <a:pt x="7173381" y="0"/>
                </a:lnTo>
                <a:lnTo>
                  <a:pt x="7173381" y="6994525"/>
                </a:lnTo>
                <a:lnTo>
                  <a:pt x="3497304" y="6994525"/>
                </a:lnTo>
                <a:lnTo>
                  <a:pt x="3497263" y="6994526"/>
                </a:lnTo>
                <a:lnTo>
                  <a:pt x="3497222" y="6994525"/>
                </a:lnTo>
                <a:lnTo>
                  <a:pt x="3493805" y="6994525"/>
                </a:lnTo>
                <a:lnTo>
                  <a:pt x="3493805" y="6994439"/>
                </a:lnTo>
                <a:lnTo>
                  <a:pt x="3317294" y="6989976"/>
                </a:lnTo>
                <a:cubicBezTo>
                  <a:pt x="1469446" y="6896308"/>
                  <a:pt x="0" y="5368389"/>
                  <a:pt x="0" y="3497263"/>
                </a:cubicBezTo>
                <a:cubicBezTo>
                  <a:pt x="0" y="1626137"/>
                  <a:pt x="1469446" y="98218"/>
                  <a:pt x="3317294" y="4551"/>
                </a:cubicBezTo>
                <a:lnTo>
                  <a:pt x="3493805" y="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2127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B Masters Podcast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7BC3F4-1143-C378-C68F-A0BB2E67BD5B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5822" y="1179838"/>
            <a:ext cx="3931031" cy="2746709"/>
          </a:xfrm>
          <a:noFill/>
        </p:spPr>
        <p:txBody>
          <a:bodyPr lIns="0" tIns="0" rIns="0" bIns="182880" anchor="b" anchorCtr="0"/>
          <a:lstStyle>
            <a:lvl1pPr>
              <a:defRPr sz="5294" b="1" strike="noStrike" spc="-14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SMB</a:t>
            </a:r>
            <a:br>
              <a:rPr lang="en-US" dirty="0"/>
            </a:br>
            <a:r>
              <a:rPr lang="en-US" dirty="0"/>
              <a:t>Masters</a:t>
            </a:r>
            <a:br>
              <a:rPr lang="en-US" dirty="0"/>
            </a:br>
            <a:r>
              <a:rPr lang="en-US" dirty="0"/>
              <a:t>Podcasts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22703" y="4496357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solidFill>
                  <a:srgbClr val="C5E3F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BBD99C6-893B-091F-F360-5E6306092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842" t="30225" r="10015" b="30171"/>
          <a:stretch/>
        </p:blipFill>
        <p:spPr>
          <a:xfrm>
            <a:off x="718045" y="419524"/>
            <a:ext cx="1212753" cy="225933"/>
          </a:xfrm>
          <a:prstGeom prst="rect">
            <a:avLst/>
          </a:prstGeom>
        </p:spPr>
      </p:pic>
      <p:pic>
        <p:nvPicPr>
          <p:cNvPr id="14" name="Picture 13" descr="Two people holding a box&#10;&#10;Description automatically generated with medium confidence">
            <a:extLst>
              <a:ext uri="{FF2B5EF4-FFF2-40B4-BE49-F238E27FC236}">
                <a16:creationId xmlns:a16="http://schemas.microsoft.com/office/drawing/2014/main" id="{9F3709F1-0920-2AEB-21A6-373DD326E0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6695" y="-1"/>
            <a:ext cx="7032367" cy="6858001"/>
          </a:xfrm>
          <a:custGeom>
            <a:avLst/>
            <a:gdLst>
              <a:gd name="connsiteX0" fmla="*/ 3493805 w 7173381"/>
              <a:gd name="connsiteY0" fmla="*/ 0 h 6994526"/>
              <a:gd name="connsiteX1" fmla="*/ 3497263 w 7173381"/>
              <a:gd name="connsiteY1" fmla="*/ 0 h 6994526"/>
              <a:gd name="connsiteX2" fmla="*/ 7173381 w 7173381"/>
              <a:gd name="connsiteY2" fmla="*/ 0 h 6994526"/>
              <a:gd name="connsiteX3" fmla="*/ 7173381 w 7173381"/>
              <a:gd name="connsiteY3" fmla="*/ 6994525 h 6994526"/>
              <a:gd name="connsiteX4" fmla="*/ 3497304 w 7173381"/>
              <a:gd name="connsiteY4" fmla="*/ 6994525 h 6994526"/>
              <a:gd name="connsiteX5" fmla="*/ 3497263 w 7173381"/>
              <a:gd name="connsiteY5" fmla="*/ 6994526 h 6994526"/>
              <a:gd name="connsiteX6" fmla="*/ 3497222 w 7173381"/>
              <a:gd name="connsiteY6" fmla="*/ 6994525 h 6994526"/>
              <a:gd name="connsiteX7" fmla="*/ 3493805 w 7173381"/>
              <a:gd name="connsiteY7" fmla="*/ 6994525 h 6994526"/>
              <a:gd name="connsiteX8" fmla="*/ 3493805 w 7173381"/>
              <a:gd name="connsiteY8" fmla="*/ 6994439 h 6994526"/>
              <a:gd name="connsiteX9" fmla="*/ 3317294 w 7173381"/>
              <a:gd name="connsiteY9" fmla="*/ 6989976 h 6994526"/>
              <a:gd name="connsiteX10" fmla="*/ 0 w 7173381"/>
              <a:gd name="connsiteY10" fmla="*/ 3497263 h 6994526"/>
              <a:gd name="connsiteX11" fmla="*/ 3317294 w 7173381"/>
              <a:gd name="connsiteY11" fmla="*/ 4551 h 6994526"/>
              <a:gd name="connsiteX12" fmla="*/ 3493805 w 7173381"/>
              <a:gd name="connsiteY12" fmla="*/ 88 h 699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3381" h="6994526">
                <a:moveTo>
                  <a:pt x="3493805" y="0"/>
                </a:moveTo>
                <a:lnTo>
                  <a:pt x="3497263" y="0"/>
                </a:lnTo>
                <a:lnTo>
                  <a:pt x="7173381" y="0"/>
                </a:lnTo>
                <a:lnTo>
                  <a:pt x="7173381" y="6994525"/>
                </a:lnTo>
                <a:lnTo>
                  <a:pt x="3497304" y="6994525"/>
                </a:lnTo>
                <a:lnTo>
                  <a:pt x="3497263" y="6994526"/>
                </a:lnTo>
                <a:lnTo>
                  <a:pt x="3497222" y="6994525"/>
                </a:lnTo>
                <a:lnTo>
                  <a:pt x="3493805" y="6994525"/>
                </a:lnTo>
                <a:lnTo>
                  <a:pt x="3493805" y="6994439"/>
                </a:lnTo>
                <a:lnTo>
                  <a:pt x="3317294" y="6989976"/>
                </a:lnTo>
                <a:cubicBezTo>
                  <a:pt x="1469446" y="6896308"/>
                  <a:pt x="0" y="5368389"/>
                  <a:pt x="0" y="3497263"/>
                </a:cubicBezTo>
                <a:cubicBezTo>
                  <a:pt x="0" y="1626137"/>
                  <a:pt x="1469446" y="98218"/>
                  <a:pt x="3317294" y="4551"/>
                </a:cubicBezTo>
                <a:lnTo>
                  <a:pt x="3493805" y="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269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B Masters Podcasts 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7BC3F4-1143-C378-C68F-A0BB2E67BD5B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78D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5822" y="1179838"/>
            <a:ext cx="3931031" cy="2746709"/>
          </a:xfrm>
          <a:noFill/>
        </p:spPr>
        <p:txBody>
          <a:bodyPr lIns="0" tIns="0" rIns="0" bIns="182880" anchor="b" anchorCtr="0"/>
          <a:lstStyle>
            <a:lvl1pPr>
              <a:defRPr sz="5294" b="1" strike="noStrike" spc="-14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SMB</a:t>
            </a:r>
            <a:br>
              <a:rPr lang="en-US" dirty="0"/>
            </a:br>
            <a:r>
              <a:rPr lang="en-US" dirty="0"/>
              <a:t>Masters</a:t>
            </a:r>
            <a:br>
              <a:rPr lang="en-US" dirty="0"/>
            </a:br>
            <a:r>
              <a:rPr lang="en-US" dirty="0"/>
              <a:t>Podcasts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22703" y="4496357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solidFill>
                  <a:srgbClr val="C5E3F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BBD99C6-893B-091F-F360-5E6306092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842" t="30225" r="10015" b="30171"/>
          <a:stretch/>
        </p:blipFill>
        <p:spPr>
          <a:xfrm>
            <a:off x="718045" y="419524"/>
            <a:ext cx="1212753" cy="225933"/>
          </a:xfrm>
          <a:prstGeom prst="rect">
            <a:avLst/>
          </a:prstGeom>
        </p:spPr>
      </p:pic>
      <p:pic>
        <p:nvPicPr>
          <p:cNvPr id="14" name="Picture 13" descr="Two people holding a box&#10;&#10;Description automatically generated with medium confidence">
            <a:extLst>
              <a:ext uri="{FF2B5EF4-FFF2-40B4-BE49-F238E27FC236}">
                <a16:creationId xmlns:a16="http://schemas.microsoft.com/office/drawing/2014/main" id="{9F3709F1-0920-2AEB-21A6-373DD326E0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6695" y="-1"/>
            <a:ext cx="7032367" cy="6858001"/>
          </a:xfrm>
          <a:custGeom>
            <a:avLst/>
            <a:gdLst>
              <a:gd name="connsiteX0" fmla="*/ 3493805 w 7173381"/>
              <a:gd name="connsiteY0" fmla="*/ 0 h 6994526"/>
              <a:gd name="connsiteX1" fmla="*/ 3497263 w 7173381"/>
              <a:gd name="connsiteY1" fmla="*/ 0 h 6994526"/>
              <a:gd name="connsiteX2" fmla="*/ 7173381 w 7173381"/>
              <a:gd name="connsiteY2" fmla="*/ 0 h 6994526"/>
              <a:gd name="connsiteX3" fmla="*/ 7173381 w 7173381"/>
              <a:gd name="connsiteY3" fmla="*/ 6994525 h 6994526"/>
              <a:gd name="connsiteX4" fmla="*/ 3497304 w 7173381"/>
              <a:gd name="connsiteY4" fmla="*/ 6994525 h 6994526"/>
              <a:gd name="connsiteX5" fmla="*/ 3497263 w 7173381"/>
              <a:gd name="connsiteY5" fmla="*/ 6994526 h 6994526"/>
              <a:gd name="connsiteX6" fmla="*/ 3497222 w 7173381"/>
              <a:gd name="connsiteY6" fmla="*/ 6994525 h 6994526"/>
              <a:gd name="connsiteX7" fmla="*/ 3493805 w 7173381"/>
              <a:gd name="connsiteY7" fmla="*/ 6994525 h 6994526"/>
              <a:gd name="connsiteX8" fmla="*/ 3493805 w 7173381"/>
              <a:gd name="connsiteY8" fmla="*/ 6994439 h 6994526"/>
              <a:gd name="connsiteX9" fmla="*/ 3317294 w 7173381"/>
              <a:gd name="connsiteY9" fmla="*/ 6989976 h 6994526"/>
              <a:gd name="connsiteX10" fmla="*/ 0 w 7173381"/>
              <a:gd name="connsiteY10" fmla="*/ 3497263 h 6994526"/>
              <a:gd name="connsiteX11" fmla="*/ 3317294 w 7173381"/>
              <a:gd name="connsiteY11" fmla="*/ 4551 h 6994526"/>
              <a:gd name="connsiteX12" fmla="*/ 3493805 w 7173381"/>
              <a:gd name="connsiteY12" fmla="*/ 88 h 699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3381" h="6994526">
                <a:moveTo>
                  <a:pt x="3493805" y="0"/>
                </a:moveTo>
                <a:lnTo>
                  <a:pt x="3497263" y="0"/>
                </a:lnTo>
                <a:lnTo>
                  <a:pt x="7173381" y="0"/>
                </a:lnTo>
                <a:lnTo>
                  <a:pt x="7173381" y="6994525"/>
                </a:lnTo>
                <a:lnTo>
                  <a:pt x="3497304" y="6994525"/>
                </a:lnTo>
                <a:lnTo>
                  <a:pt x="3497263" y="6994526"/>
                </a:lnTo>
                <a:lnTo>
                  <a:pt x="3497222" y="6994525"/>
                </a:lnTo>
                <a:lnTo>
                  <a:pt x="3493805" y="6994525"/>
                </a:lnTo>
                <a:lnTo>
                  <a:pt x="3493805" y="6994439"/>
                </a:lnTo>
                <a:lnTo>
                  <a:pt x="3317294" y="6989976"/>
                </a:lnTo>
                <a:cubicBezTo>
                  <a:pt x="1469446" y="6896308"/>
                  <a:pt x="0" y="5368389"/>
                  <a:pt x="0" y="3497263"/>
                </a:cubicBezTo>
                <a:cubicBezTo>
                  <a:pt x="0" y="1626137"/>
                  <a:pt x="1469446" y="98218"/>
                  <a:pt x="3317294" y="4551"/>
                </a:cubicBezTo>
                <a:lnTo>
                  <a:pt x="3493805" y="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9879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B Masters Bootcam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7BC3F4-1143-C378-C68F-A0BB2E67BD5B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5822" y="1179838"/>
            <a:ext cx="4067773" cy="2746709"/>
          </a:xfrm>
          <a:noFill/>
        </p:spPr>
        <p:txBody>
          <a:bodyPr lIns="0" tIns="0" rIns="0" bIns="182880" anchor="b" anchorCtr="0"/>
          <a:lstStyle>
            <a:lvl1pPr>
              <a:defRPr sz="5294" b="1" strike="noStrike" spc="-14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SMB</a:t>
            </a:r>
            <a:br>
              <a:rPr lang="en-US" dirty="0"/>
            </a:br>
            <a:r>
              <a:rPr lang="en-US" dirty="0"/>
              <a:t>Masters</a:t>
            </a:r>
            <a:br>
              <a:rPr lang="en-US" dirty="0"/>
            </a:br>
            <a:r>
              <a:rPr lang="en-US" dirty="0"/>
              <a:t>Bootcamp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22703" y="4496357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solidFill>
                  <a:srgbClr val="C5E3F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BBD99C6-893B-091F-F360-5E6306092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842" t="30225" r="10015" b="30171"/>
          <a:stretch/>
        </p:blipFill>
        <p:spPr>
          <a:xfrm>
            <a:off x="718045" y="419524"/>
            <a:ext cx="1212753" cy="225933"/>
          </a:xfrm>
          <a:prstGeom prst="rect">
            <a:avLst/>
          </a:prstGeom>
        </p:spPr>
      </p:pic>
      <p:pic>
        <p:nvPicPr>
          <p:cNvPr id="14" name="Picture 13" descr="Two people holding a box&#10;&#10;Description automatically generated with medium confidence">
            <a:extLst>
              <a:ext uri="{FF2B5EF4-FFF2-40B4-BE49-F238E27FC236}">
                <a16:creationId xmlns:a16="http://schemas.microsoft.com/office/drawing/2014/main" id="{9F3709F1-0920-2AEB-21A6-373DD326E0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6695" y="-1"/>
            <a:ext cx="7032367" cy="6858001"/>
          </a:xfrm>
          <a:custGeom>
            <a:avLst/>
            <a:gdLst>
              <a:gd name="connsiteX0" fmla="*/ 3493805 w 7173381"/>
              <a:gd name="connsiteY0" fmla="*/ 0 h 6994526"/>
              <a:gd name="connsiteX1" fmla="*/ 3497263 w 7173381"/>
              <a:gd name="connsiteY1" fmla="*/ 0 h 6994526"/>
              <a:gd name="connsiteX2" fmla="*/ 7173381 w 7173381"/>
              <a:gd name="connsiteY2" fmla="*/ 0 h 6994526"/>
              <a:gd name="connsiteX3" fmla="*/ 7173381 w 7173381"/>
              <a:gd name="connsiteY3" fmla="*/ 6994525 h 6994526"/>
              <a:gd name="connsiteX4" fmla="*/ 3497304 w 7173381"/>
              <a:gd name="connsiteY4" fmla="*/ 6994525 h 6994526"/>
              <a:gd name="connsiteX5" fmla="*/ 3497263 w 7173381"/>
              <a:gd name="connsiteY5" fmla="*/ 6994526 h 6994526"/>
              <a:gd name="connsiteX6" fmla="*/ 3497222 w 7173381"/>
              <a:gd name="connsiteY6" fmla="*/ 6994525 h 6994526"/>
              <a:gd name="connsiteX7" fmla="*/ 3493805 w 7173381"/>
              <a:gd name="connsiteY7" fmla="*/ 6994525 h 6994526"/>
              <a:gd name="connsiteX8" fmla="*/ 3493805 w 7173381"/>
              <a:gd name="connsiteY8" fmla="*/ 6994439 h 6994526"/>
              <a:gd name="connsiteX9" fmla="*/ 3317294 w 7173381"/>
              <a:gd name="connsiteY9" fmla="*/ 6989976 h 6994526"/>
              <a:gd name="connsiteX10" fmla="*/ 0 w 7173381"/>
              <a:gd name="connsiteY10" fmla="*/ 3497263 h 6994526"/>
              <a:gd name="connsiteX11" fmla="*/ 3317294 w 7173381"/>
              <a:gd name="connsiteY11" fmla="*/ 4551 h 6994526"/>
              <a:gd name="connsiteX12" fmla="*/ 3493805 w 7173381"/>
              <a:gd name="connsiteY12" fmla="*/ 88 h 699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3381" h="6994526">
                <a:moveTo>
                  <a:pt x="3493805" y="0"/>
                </a:moveTo>
                <a:lnTo>
                  <a:pt x="3497263" y="0"/>
                </a:lnTo>
                <a:lnTo>
                  <a:pt x="7173381" y="0"/>
                </a:lnTo>
                <a:lnTo>
                  <a:pt x="7173381" y="6994525"/>
                </a:lnTo>
                <a:lnTo>
                  <a:pt x="3497304" y="6994525"/>
                </a:lnTo>
                <a:lnTo>
                  <a:pt x="3497263" y="6994526"/>
                </a:lnTo>
                <a:lnTo>
                  <a:pt x="3497222" y="6994525"/>
                </a:lnTo>
                <a:lnTo>
                  <a:pt x="3493805" y="6994525"/>
                </a:lnTo>
                <a:lnTo>
                  <a:pt x="3493805" y="6994439"/>
                </a:lnTo>
                <a:lnTo>
                  <a:pt x="3317294" y="6989976"/>
                </a:lnTo>
                <a:cubicBezTo>
                  <a:pt x="1469446" y="6896308"/>
                  <a:pt x="0" y="5368389"/>
                  <a:pt x="0" y="3497263"/>
                </a:cubicBezTo>
                <a:cubicBezTo>
                  <a:pt x="0" y="1626137"/>
                  <a:pt x="1469446" y="98218"/>
                  <a:pt x="3317294" y="4551"/>
                </a:cubicBezTo>
                <a:lnTo>
                  <a:pt x="3493805" y="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5705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MB Masters Bootcamp 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7BC3F4-1143-C378-C68F-A0BB2E67BD5B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78D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5822" y="1179838"/>
            <a:ext cx="4067773" cy="2746709"/>
          </a:xfrm>
          <a:noFill/>
        </p:spPr>
        <p:txBody>
          <a:bodyPr lIns="0" tIns="0" rIns="0" bIns="182880" anchor="b" anchorCtr="0"/>
          <a:lstStyle>
            <a:lvl1pPr>
              <a:defRPr sz="5294" b="1" strike="noStrike" spc="-14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SMB</a:t>
            </a:r>
            <a:br>
              <a:rPr lang="en-US" dirty="0"/>
            </a:br>
            <a:r>
              <a:rPr lang="en-US" dirty="0"/>
              <a:t>Masters</a:t>
            </a:r>
            <a:br>
              <a:rPr lang="en-US" dirty="0"/>
            </a:br>
            <a:r>
              <a:rPr lang="en-US" dirty="0"/>
              <a:t>Bootcamp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22703" y="4496357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solidFill>
                  <a:srgbClr val="C5E3F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BBD99C6-893B-091F-F360-5E6306092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842" t="30225" r="10015" b="30171"/>
          <a:stretch/>
        </p:blipFill>
        <p:spPr>
          <a:xfrm>
            <a:off x="718045" y="419524"/>
            <a:ext cx="1212753" cy="225933"/>
          </a:xfrm>
          <a:prstGeom prst="rect">
            <a:avLst/>
          </a:prstGeom>
        </p:spPr>
      </p:pic>
      <p:pic>
        <p:nvPicPr>
          <p:cNvPr id="14" name="Picture 13" descr="Two people holding a box&#10;&#10;Description automatically generated with medium confidence">
            <a:extLst>
              <a:ext uri="{FF2B5EF4-FFF2-40B4-BE49-F238E27FC236}">
                <a16:creationId xmlns:a16="http://schemas.microsoft.com/office/drawing/2014/main" id="{9F3709F1-0920-2AEB-21A6-373DD326E0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6695" y="-1"/>
            <a:ext cx="7032367" cy="6858001"/>
          </a:xfrm>
          <a:custGeom>
            <a:avLst/>
            <a:gdLst>
              <a:gd name="connsiteX0" fmla="*/ 3493805 w 7173381"/>
              <a:gd name="connsiteY0" fmla="*/ 0 h 6994526"/>
              <a:gd name="connsiteX1" fmla="*/ 3497263 w 7173381"/>
              <a:gd name="connsiteY1" fmla="*/ 0 h 6994526"/>
              <a:gd name="connsiteX2" fmla="*/ 7173381 w 7173381"/>
              <a:gd name="connsiteY2" fmla="*/ 0 h 6994526"/>
              <a:gd name="connsiteX3" fmla="*/ 7173381 w 7173381"/>
              <a:gd name="connsiteY3" fmla="*/ 6994525 h 6994526"/>
              <a:gd name="connsiteX4" fmla="*/ 3497304 w 7173381"/>
              <a:gd name="connsiteY4" fmla="*/ 6994525 h 6994526"/>
              <a:gd name="connsiteX5" fmla="*/ 3497263 w 7173381"/>
              <a:gd name="connsiteY5" fmla="*/ 6994526 h 6994526"/>
              <a:gd name="connsiteX6" fmla="*/ 3497222 w 7173381"/>
              <a:gd name="connsiteY6" fmla="*/ 6994525 h 6994526"/>
              <a:gd name="connsiteX7" fmla="*/ 3493805 w 7173381"/>
              <a:gd name="connsiteY7" fmla="*/ 6994525 h 6994526"/>
              <a:gd name="connsiteX8" fmla="*/ 3493805 w 7173381"/>
              <a:gd name="connsiteY8" fmla="*/ 6994439 h 6994526"/>
              <a:gd name="connsiteX9" fmla="*/ 3317294 w 7173381"/>
              <a:gd name="connsiteY9" fmla="*/ 6989976 h 6994526"/>
              <a:gd name="connsiteX10" fmla="*/ 0 w 7173381"/>
              <a:gd name="connsiteY10" fmla="*/ 3497263 h 6994526"/>
              <a:gd name="connsiteX11" fmla="*/ 3317294 w 7173381"/>
              <a:gd name="connsiteY11" fmla="*/ 4551 h 6994526"/>
              <a:gd name="connsiteX12" fmla="*/ 3493805 w 7173381"/>
              <a:gd name="connsiteY12" fmla="*/ 88 h 699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3381" h="6994526">
                <a:moveTo>
                  <a:pt x="3493805" y="0"/>
                </a:moveTo>
                <a:lnTo>
                  <a:pt x="3497263" y="0"/>
                </a:lnTo>
                <a:lnTo>
                  <a:pt x="7173381" y="0"/>
                </a:lnTo>
                <a:lnTo>
                  <a:pt x="7173381" y="6994525"/>
                </a:lnTo>
                <a:lnTo>
                  <a:pt x="3497304" y="6994525"/>
                </a:lnTo>
                <a:lnTo>
                  <a:pt x="3497263" y="6994526"/>
                </a:lnTo>
                <a:lnTo>
                  <a:pt x="3497222" y="6994525"/>
                </a:lnTo>
                <a:lnTo>
                  <a:pt x="3493805" y="6994525"/>
                </a:lnTo>
                <a:lnTo>
                  <a:pt x="3493805" y="6994439"/>
                </a:lnTo>
                <a:lnTo>
                  <a:pt x="3317294" y="6989976"/>
                </a:lnTo>
                <a:cubicBezTo>
                  <a:pt x="1469446" y="6896308"/>
                  <a:pt x="0" y="5368389"/>
                  <a:pt x="0" y="3497263"/>
                </a:cubicBezTo>
                <a:cubicBezTo>
                  <a:pt x="0" y="1626137"/>
                  <a:pt x="1469446" y="98218"/>
                  <a:pt x="3317294" y="4551"/>
                </a:cubicBezTo>
                <a:lnTo>
                  <a:pt x="3493805" y="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235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bg>
      <p:bgPr>
        <a:solidFill>
          <a:srgbClr val="02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1BD43-4947-4C7D-B1C8-B6C8FC378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81" y="437140"/>
            <a:ext cx="896425" cy="1911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73B716-5AC1-4E6F-99C0-F195B0C5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544" y="3029995"/>
            <a:ext cx="9401560" cy="1793104"/>
          </a:xfrm>
          <a:noFill/>
        </p:spPr>
        <p:txBody>
          <a:bodyPr lIns="0" tIns="0" rIns="0" bIns="182880" anchor="b" anchorCtr="0"/>
          <a:lstStyle>
            <a:lvl1pPr>
              <a:defRPr sz="5294" strike="noStrike" spc="-147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78FD896-9F6B-4251-9F12-35FEF1AF74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426" y="4838790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54022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424" y="435824"/>
            <a:ext cx="11336039" cy="744014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37319" y="1866615"/>
            <a:ext cx="11336039" cy="12764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66C9DB-A981-45BC-B811-A6F95811A81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39877" y="3221594"/>
            <a:ext cx="6858000" cy="4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3137" b="0" kern="1200" cap="none" spc="-147" baseline="0" dirty="0" smtClean="0">
          <a:ln w="3175">
            <a:noFill/>
          </a:ln>
          <a:solidFill>
            <a:srgbClr val="000000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549" kern="1200" spc="0" baseline="0">
          <a:solidFill>
            <a:srgbClr val="000000"/>
          </a:solidFill>
          <a:latin typeface="+mn-lt"/>
          <a:ea typeface="+mn-ea"/>
          <a:cs typeface="+mn-cs"/>
        </a:defRPr>
      </a:lvl1pPr>
      <a:lvl2pPr marL="224097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961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448193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solidFill>
            <a:srgbClr val="000000"/>
          </a:solidFill>
          <a:latin typeface="+mn-lt"/>
          <a:ea typeface="+mn-ea"/>
          <a:cs typeface="+mn-cs"/>
        </a:defRPr>
      </a:lvl3pPr>
      <a:lvl4pPr marL="672290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896386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373">
          <p15:clr>
            <a:srgbClr val="C35EA4"/>
          </p15:clr>
        </p15:guide>
        <p15:guide id="4" pos="1517">
          <p15:clr>
            <a:srgbClr val="C35EA4"/>
          </p15:clr>
        </p15:guide>
        <p15:guide id="5" pos="2608">
          <p15:clr>
            <a:srgbClr val="C35EA4"/>
          </p15:clr>
        </p15:guide>
        <p15:guide id="6" pos="2751">
          <p15:clr>
            <a:srgbClr val="C35EA4"/>
          </p15:clr>
        </p15:guide>
        <p15:guide id="7" pos="3844">
          <p15:clr>
            <a:srgbClr val="C35EA4"/>
          </p15:clr>
        </p15:guide>
        <p15:guide id="8" pos="3989">
          <p15:clr>
            <a:srgbClr val="C35EA4"/>
          </p15:clr>
        </p15:guide>
        <p15:guide id="9" pos="5079">
          <p15:clr>
            <a:srgbClr val="C35EA4"/>
          </p15:clr>
        </p15:guide>
        <p15:guide id="10" pos="5222">
          <p15:clr>
            <a:srgbClr val="C35EA4"/>
          </p15:clr>
        </p15:guide>
        <p15:guide id="11" pos="6317">
          <p15:clr>
            <a:srgbClr val="C35EA4"/>
          </p15:clr>
        </p15:guide>
        <p15:guide id="12" pos="6460">
          <p15:clr>
            <a:srgbClr val="C35EA4"/>
          </p15:clr>
        </p15:guide>
        <p15:guide id="16" pos="274">
          <p15:clr>
            <a:srgbClr val="F26B43"/>
          </p15:clr>
        </p15:guide>
        <p15:guide id="17" pos="7558">
          <p15:clr>
            <a:srgbClr val="F26B43"/>
          </p15:clr>
        </p15:guide>
        <p15:guide id="18" orient="horz" pos="758">
          <p15:clr>
            <a:srgbClr val="5ACBF0"/>
          </p15:clr>
        </p15:guide>
        <p15:guide id="19" orient="horz" pos="1372">
          <p15:clr>
            <a:srgbClr val="5ACBF0"/>
          </p15:clr>
        </p15:guide>
        <p15:guide id="20" orient="horz" pos="612">
          <p15:clr>
            <a:srgbClr val="5ACBF0"/>
          </p15:clr>
        </p15:guide>
        <p15:guide id="21" orient="horz" pos="1515">
          <p15:clr>
            <a:srgbClr val="5ACBF0"/>
          </p15:clr>
        </p15:guide>
        <p15:guide id="22" orient="horz" pos="2127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0">
          <p15:clr>
            <a:srgbClr val="F26B43"/>
          </p15:clr>
        </p15:guide>
        <p15:guide id="26" orient="horz" pos="4127">
          <p15:clr>
            <a:srgbClr val="F26B43"/>
          </p15:clr>
        </p15:guide>
        <p15:guide id="27" orient="horz" pos="2889">
          <p15:clr>
            <a:srgbClr val="5ACBF0"/>
          </p15:clr>
        </p15:guide>
        <p15:guide id="28" orient="horz" pos="3032">
          <p15:clr>
            <a:srgbClr val="5ACBF0"/>
          </p15:clr>
        </p15:guide>
        <p15:guide id="29" orient="horz" pos="3648">
          <p15:clr>
            <a:srgbClr val="5ACBF0"/>
          </p15:clr>
        </p15:guide>
        <p15:guide id="30" orient="horz" pos="3792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loudpartners.transform.microsoft.com/download?assetname=assets/Training%20Videos/Microsoft%20365%20SMB/Renew-and-Upsell-SMB-Customers-with-Microsoft-365-Business-Premium-and-Microsoft-Defender-for-Business.pptx&amp;download=1" TargetMode="External"/><Relationship Id="rId13" Type="http://schemas.openxmlformats.org/officeDocument/2006/relationships/hyperlink" Target="https://cloudpartners.transform.microsoft.com/download?assetname=assets/M365-SMB-Masters-Digital-Sales-Training-Security.mp4" TargetMode="External"/><Relationship Id="rId3" Type="http://schemas.openxmlformats.org/officeDocument/2006/relationships/hyperlink" Target="https://aka.ms/smbmasterssalesprofessional" TargetMode="External"/><Relationship Id="rId7" Type="http://schemas.openxmlformats.org/officeDocument/2006/relationships/hyperlink" Target="https://cloudpartners.transform.microsoft.com/download?assetname=assets/Training%20Videos/Microsoft%20365%20SMB/Renew-and-Upsell-SMB-Customers-with-Microsoft-365-Business-Premium-and-Microsoft-Defender-for-Business.mp4" TargetMode="External"/><Relationship Id="rId12" Type="http://schemas.openxmlformats.org/officeDocument/2006/relationships/hyperlink" Target="https://cloudpartners.transform.microsoft.com/download?assetname=assets/M365-SMB-Masters-Digital-Sales-Training-GTM-Best-Practices.mp4" TargetMode="External"/><Relationship Id="rId2" Type="http://schemas.openxmlformats.org/officeDocument/2006/relationships/hyperlink" Target="https://aka.ms/SMBM365Masters-SalesTrack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cloudpartners.transform.microsoft.com/download?assetname=assets/Training%20Videos/Microsoft%20365%20SMB/Drive-New-Customer-Acquisitions-with-Teams-enabled-Hybrid-Work.pptx&amp;download=1" TargetMode="External"/><Relationship Id="rId11" Type="http://schemas.openxmlformats.org/officeDocument/2006/relationships/hyperlink" Target="https://cloudpartners.transform.microsoft.com/download?assetname=assets/M365-SMB-Masters-Digital-Sales-Training-NextGen-Windows.mp4" TargetMode="External"/><Relationship Id="rId5" Type="http://schemas.openxmlformats.org/officeDocument/2006/relationships/hyperlink" Target="https://cloudpartners.transform.microsoft.com/download?assetname=assets%2FTraining%20Videos%2FMicrosoft%20365%20SMB%2FDrive-New-Customer-Acquisitions-with-Teams-enabled-Hybrid-Work.mp4" TargetMode="External"/><Relationship Id="rId10" Type="http://schemas.openxmlformats.org/officeDocument/2006/relationships/hyperlink" Target="https://cloudpartners.transform.microsoft.com/download?assetname=assets/Training%20Videos/Microsoft%20365%20SMB/Use-the-AI-driven-Insights-of-Project-Orland-for-Microsoft-365-to-Grow-Your-Business.pptx&amp;download=1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cloudpartners.transform.microsoft.com/download?assetname=assets/Training%20Videos/Microsoft%20365%20SMB/Use-the-AI-driven-Insights-of-Project-Orland-for-Microsoft-365-to-Grow-Your-Business.mp4" TargetMode="External"/><Relationship Id="rId14" Type="http://schemas.openxmlformats.org/officeDocument/2006/relationships/hyperlink" Target="https://cloudpartners.transform.microsoft.com/download?assetname=assets/M365-SMB-Masters-Digital-Training-Introduction.mp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loudpartners.transform.microsoft.com/download?assetname=assets/Training%20Videos/Microsoft%20365%20SMB/Add-Structure-and-Credibility-to-Your-Security-Portfolio-with-CIS-Controls-v8-Cybersecurity-Framework.mp4" TargetMode="External"/><Relationship Id="rId13" Type="http://schemas.openxmlformats.org/officeDocument/2006/relationships/hyperlink" Target="https://cloudpartners.transform.microsoft.com/download?assetname=assets/Training%20Videos/Microsoft%20365%20SMB/Configure-Manage-and-Provision-Windows-365.pptx&amp;download=1" TargetMode="External"/><Relationship Id="rId18" Type="http://schemas.openxmlformats.org/officeDocument/2006/relationships/hyperlink" Target="https://cloudpartners.transform.microsoft.com/download?assetname=assets/Training%20Videos/Microsoft%20365%20SMB/Adapt-to-the-Needs-of-Hybrid-Work-with-Teams-Rooms-and-Apps.pptx&amp;download=1" TargetMode="External"/><Relationship Id="rId3" Type="http://schemas.openxmlformats.org/officeDocument/2006/relationships/hyperlink" Target="https://aka.ms/smbmasterstechnicalprofessional" TargetMode="External"/><Relationship Id="rId7" Type="http://schemas.openxmlformats.org/officeDocument/2006/relationships/hyperlink" Target="https://cloudpartners.transform.microsoft.com/download?assetname=assets/Training%20Videos/Microsoft%20365%20SMB/Practical-Guide-to-Onboarding-Customers-to-Microsoft-Defender-for-Business.pptx&amp;download=1" TargetMode="External"/><Relationship Id="rId12" Type="http://schemas.openxmlformats.org/officeDocument/2006/relationships/hyperlink" Target="https://cloudpartners.transform.microsoft.com/download?assetname=assets/Training%20Videos/Microsoft%20365%20SMB/Configure-Manage-and-Provision-Windows-365.mp4" TargetMode="External"/><Relationship Id="rId17" Type="http://schemas.openxmlformats.org/officeDocument/2006/relationships/image" Target="../media/image11.png"/><Relationship Id="rId2" Type="http://schemas.openxmlformats.org/officeDocument/2006/relationships/hyperlink" Target="https://aka.ms/SMBM365Masters-TechnicalTrack" TargetMode="External"/><Relationship Id="rId16" Type="http://schemas.openxmlformats.org/officeDocument/2006/relationships/hyperlink" Target="https://cloudpartners.transform.microsoft.com/download?assetname=assets/Training%20Videos/Microsoft%20365%20SMB/Adapt-to-the-Needs-of-Hybrid-Work-with-Teams-Rooms-and-Apps.mp4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cloudpartners.transform.microsoft.com/download?assetname=assets%2FTraining%20Videos%2FMicrosoft%20365%20SMB%2FPractical-Guide-to-Onboarding-Customers-to-Microsoft-Defender-for-Business.mp4" TargetMode="External"/><Relationship Id="rId11" Type="http://schemas.openxmlformats.org/officeDocument/2006/relationships/hyperlink" Target="https://cloudpartners.transform.microsoft.com/download?assetname=assets/Training%20Videos/Microsoft%20365%20SMB/Secure-Devices-in-a-Hybrid-Environment.pptx&amp;download=1" TargetMode="External"/><Relationship Id="rId5" Type="http://schemas.openxmlformats.org/officeDocument/2006/relationships/hyperlink" Target="https://cloudpartners.transform.microsoft.com/download?assetname=assets/Training%20Videos/Microsoft%20365%20SMB/Practical-Guide-to-Building-Managed-Security-Services-with-Microsoft-365.pptx&amp;download=1" TargetMode="External"/><Relationship Id="rId15" Type="http://schemas.openxmlformats.org/officeDocument/2006/relationships/hyperlink" Target="https://cloudpartners.transform.microsoft.com/download?assetname=assets/Training%20Videos/Microsoft%20365%20SMB/Add-a-Modern-Cloud-based-Phone-System-to-Microsoft-Teams.pptx&amp;download=1" TargetMode="External"/><Relationship Id="rId10" Type="http://schemas.openxmlformats.org/officeDocument/2006/relationships/hyperlink" Target="https://cloudpartners.transform.microsoft.com/download?assetname=assets/Training%20Videos/Microsoft%20365%20SMB/Secure-Devices-in-a-Hybrid-Environment.mp4" TargetMode="External"/><Relationship Id="rId4" Type="http://schemas.openxmlformats.org/officeDocument/2006/relationships/hyperlink" Target="https://cloudpartners.transform.microsoft.com/download?assetname=assets/Training%20Videos/Microsoft%20365%20SMB/Practical-Guide-to-Building-Managed-Security-Services-with-Microsoft-365.mp4" TargetMode="External"/><Relationship Id="rId9" Type="http://schemas.openxmlformats.org/officeDocument/2006/relationships/hyperlink" Target="https://cloudpartners.transform.microsoft.com/download?assetname=assets/Training%20Videos/Microsoft%20365%20SMB/Add-Structure-and-Credibility-to-Your-Security-Portfolio-with-CIS-Controls-v8-Cybersecurity-Framework.pptx&amp;download=1" TargetMode="External"/><Relationship Id="rId14" Type="http://schemas.openxmlformats.org/officeDocument/2006/relationships/hyperlink" Target="https://cloudpartners.transform.microsoft.com/download?assetname=assets/Training%20Videos/Microsoft%20365%20SMB/Add-a-Modern-Cloud-based-Phone-System-to-Microsoft-Teams.mp4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C373D-9EE7-6E54-0EA1-EC954B096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93" y="1020346"/>
            <a:ext cx="4075369" cy="2746709"/>
          </a:xfrm>
        </p:spPr>
        <p:txBody>
          <a:bodyPr/>
          <a:lstStyle/>
          <a:p>
            <a:r>
              <a:rPr lang="en-US" sz="4400" b="0" dirty="0">
                <a:latin typeface="+mn-lt"/>
              </a:rPr>
              <a:t>Microsoft 365 </a:t>
            </a:r>
            <a:br>
              <a:rPr lang="en-US" sz="4400" b="0" dirty="0">
                <a:latin typeface="+mn-lt"/>
              </a:rPr>
            </a:br>
            <a:r>
              <a:rPr lang="en-US" sz="4400" b="0" dirty="0">
                <a:latin typeface="+mn-lt"/>
              </a:rPr>
              <a:t>SMB Masters</a:t>
            </a:r>
            <a:br>
              <a:rPr lang="en-US" sz="4400" b="0" dirty="0">
                <a:latin typeface="+mn-lt"/>
              </a:rPr>
            </a:br>
            <a:r>
              <a:rPr lang="en-US" sz="4400" b="0" dirty="0">
                <a:latin typeface="+mn-lt"/>
              </a:rPr>
              <a:t>Professional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3E591-7F5D-21FA-47C9-BCA3186C33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2575" y="4336865"/>
            <a:ext cx="9401560" cy="945435"/>
          </a:xfrm>
        </p:spPr>
        <p:txBody>
          <a:bodyPr/>
          <a:lstStyle/>
          <a:p>
            <a:r>
              <a:rPr lang="en-US" sz="2200" dirty="0">
                <a:solidFill>
                  <a:schemeClr val="bg1"/>
                </a:solidFill>
              </a:rPr>
              <a:t>Sales &amp; Technical Professional Badge</a:t>
            </a:r>
          </a:p>
          <a:p>
            <a:r>
              <a:rPr lang="en-US" sz="2200" dirty="0">
                <a:solidFill>
                  <a:schemeClr val="bg1"/>
                </a:solidFill>
              </a:rPr>
              <a:t>Instructions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May 2023</a:t>
            </a:r>
          </a:p>
        </p:txBody>
      </p:sp>
    </p:spTree>
    <p:extLst>
      <p:ext uri="{BB962C8B-B14F-4D97-AF65-F5344CB8AC3E}">
        <p14:creationId xmlns:p14="http://schemas.microsoft.com/office/powerpoint/2010/main" val="203709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D17826-A2EE-B8BB-03E9-07FA073A55A2}"/>
              </a:ext>
            </a:extLst>
          </p:cNvPr>
          <p:cNvSpPr/>
          <p:nvPr/>
        </p:nvSpPr>
        <p:spPr bwMode="auto">
          <a:xfrm>
            <a:off x="297712" y="1350335"/>
            <a:ext cx="11464751" cy="47527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66F641-94D5-7086-B4E3-F83E8C2D5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/>
                </a:solidFill>
                <a:latin typeface="+mn-lt"/>
              </a:rPr>
              <a:t>Microsoft 365 SMB Masters Program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50198E-9DA7-8AA7-7AE2-CDA5F9FF8018}"/>
              </a:ext>
            </a:extLst>
          </p:cNvPr>
          <p:cNvSpPr txBox="1"/>
          <p:nvPr/>
        </p:nvSpPr>
        <p:spPr>
          <a:xfrm>
            <a:off x="426424" y="1787540"/>
            <a:ext cx="11194558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800"/>
              </a:spcAft>
            </a:pPr>
            <a:r>
              <a:rPr lang="en-US" sz="2000" b="0" i="0" dirty="0">
                <a:solidFill>
                  <a:srgbClr val="212529"/>
                </a:solidFill>
                <a:effectLst/>
                <a:latin typeface="Segoe UI" panose="020B0502040204020203" pitchFamily="34" charset="0"/>
              </a:rPr>
              <a:t>The </a:t>
            </a:r>
            <a:r>
              <a:rPr lang="en-US" sz="2000" b="0" i="0" dirty="0">
                <a:solidFill>
                  <a:srgbClr val="212529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Microsoft 365 SMB Masters Program </a:t>
            </a:r>
            <a:r>
              <a:rPr lang="en-US" sz="2000" b="0" i="0" dirty="0">
                <a:solidFill>
                  <a:srgbClr val="212529"/>
                </a:solidFill>
                <a:effectLst/>
                <a:latin typeface="Segoe UI" panose="020B0502040204020203" pitchFamily="34" charset="0"/>
              </a:rPr>
              <a:t>is designed to enhance technical expertise and sales capabilities for our SMB partners. Through live and on-demand webinars, along with immersive in-person training, the program has a proven track record in helping boost customer acquisition and upsell proficiencies. Leverage the program to:</a:t>
            </a:r>
          </a:p>
          <a:p>
            <a:pPr marL="682625" lvl="1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12529"/>
                </a:solidFill>
                <a:effectLst/>
                <a:latin typeface="Segoe UI" panose="020B0502040204020203" pitchFamily="34" charset="0"/>
              </a:rPr>
              <a:t>Learn more about how to position the value of Microsoft 365.</a:t>
            </a:r>
          </a:p>
          <a:p>
            <a:pPr marL="682625" lvl="1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12529"/>
                </a:solidFill>
                <a:effectLst/>
                <a:latin typeface="Segoe UI" panose="020B0502040204020203" pitchFamily="34" charset="0"/>
              </a:rPr>
              <a:t>Expand deployment, configuration, and management capabilities around Microsoft 365.</a:t>
            </a:r>
          </a:p>
          <a:p>
            <a:pPr marL="682625" lvl="1" indent="-22542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12529"/>
                </a:solidFill>
                <a:effectLst/>
                <a:latin typeface="Segoe UI" panose="020B0502040204020203" pitchFamily="34" charset="0"/>
              </a:rPr>
              <a:t>Gain useful insight into Microsoft tools and programs to enable sales growth and technical practices.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212529"/>
                </a:solidFill>
                <a:latin typeface="Segoe UI" panose="020B0502040204020203" pitchFamily="34" charset="0"/>
              </a:rPr>
              <a:t>Partners interested in solidifying their proficiency and earning their LinkedIn Badge can find the instructions to do so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96732593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3">
            <a:extLst>
              <a:ext uri="{FF2B5EF4-FFF2-40B4-BE49-F238E27FC236}">
                <a16:creationId xmlns:a16="http://schemas.microsoft.com/office/drawing/2014/main" id="{538DA4C4-5772-6094-28D0-8F52FB4D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422" y="133701"/>
            <a:ext cx="8851558" cy="739343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  <a:latin typeface="+mn-lt"/>
              </a:rPr>
              <a:t>Sales Professional videos and presentations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7F5D1E-CFAB-CF72-5A58-BD9E288C3907}"/>
              </a:ext>
            </a:extLst>
          </p:cNvPr>
          <p:cNvSpPr txBox="1"/>
          <p:nvPr/>
        </p:nvSpPr>
        <p:spPr>
          <a:xfrm>
            <a:off x="2439422" y="876408"/>
            <a:ext cx="866636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6386">
              <a:defRPr/>
            </a:pPr>
            <a:r>
              <a:rPr lang="en-US" sz="1400" b="1" dirty="0">
                <a:solidFill>
                  <a:srgbClr val="000000"/>
                </a:solidFill>
                <a:latin typeface="Segoe UI"/>
              </a:rPr>
              <a:t>Overview</a:t>
            </a:r>
            <a:r>
              <a:rPr lang="en-US" sz="1400" dirty="0">
                <a:solidFill>
                  <a:srgbClr val="000000"/>
                </a:solidFill>
                <a:latin typeface="Segoe UI"/>
              </a:rPr>
              <a:t>: T</a:t>
            </a:r>
            <a:r>
              <a:rPr lang="en-US" sz="1400" dirty="0">
                <a:solidFill>
                  <a:srgbClr val="282828"/>
                </a:solidFill>
                <a:latin typeface="Segoe UI"/>
              </a:rPr>
              <a:t>he following are the instructions for earning your Sales Professional Badge. The videos and presentations links below help you prepare for the knowledge check and serves as a quick reference. For those partners preferring to access these through Readiness Hub; the </a:t>
            </a:r>
            <a:r>
              <a:rPr lang="en-US" sz="1400" dirty="0">
                <a:solidFill>
                  <a:srgbClr val="282828"/>
                </a:solidFill>
                <a:latin typeface="Segoe UI"/>
                <a:hlinkClick r:id="rId2"/>
              </a:rPr>
              <a:t>Sales series learning path</a:t>
            </a:r>
            <a:r>
              <a:rPr lang="en-US" sz="1400" dirty="0">
                <a:solidFill>
                  <a:srgbClr val="282828"/>
                </a:solidFill>
                <a:latin typeface="Segoe UI"/>
              </a:rPr>
              <a:t> is available.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AC8383-5716-C323-6BF2-2F628697F40C}"/>
              </a:ext>
            </a:extLst>
          </p:cNvPr>
          <p:cNvSpPr txBox="1"/>
          <p:nvPr/>
        </p:nvSpPr>
        <p:spPr>
          <a:xfrm>
            <a:off x="3490257" y="1787367"/>
            <a:ext cx="8046720" cy="268927"/>
          </a:xfrm>
          <a:prstGeom prst="homePlate">
            <a:avLst>
              <a:gd name="adj" fmla="val 26191"/>
            </a:avLst>
          </a:prstGeom>
          <a:solidFill>
            <a:schemeClr val="accent1"/>
          </a:solidFill>
        </p:spPr>
        <p:txBody>
          <a:bodyPr wrap="none" lIns="89642" tIns="0" rIns="0" bIns="0" rtlCol="0" anchor="ctr" anchorCtr="0">
            <a:noAutofit/>
          </a:bodyPr>
          <a:lstStyle/>
          <a:p>
            <a:pPr defTabSz="914314"/>
            <a:r>
              <a:rPr lang="en-US" sz="1176" spc="294" dirty="0">
                <a:solidFill>
                  <a:srgbClr val="FFFFFF"/>
                </a:solidFill>
                <a:latin typeface="Segoe UI"/>
              </a:rPr>
              <a:t>Sales Series: Videos and Presentations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10ADD78-C4B7-BF24-C0A0-E3B551045348}"/>
              </a:ext>
            </a:extLst>
          </p:cNvPr>
          <p:cNvSpPr txBox="1"/>
          <p:nvPr/>
        </p:nvSpPr>
        <p:spPr>
          <a:xfrm>
            <a:off x="686719" y="1787367"/>
            <a:ext cx="2686110" cy="268927"/>
          </a:xfrm>
          <a:prstGeom prst="homePlate">
            <a:avLst>
              <a:gd name="adj" fmla="val 29853"/>
            </a:avLst>
          </a:prstGeom>
          <a:solidFill>
            <a:schemeClr val="accent1"/>
          </a:solidFill>
        </p:spPr>
        <p:txBody>
          <a:bodyPr wrap="none" lIns="89642" tIns="0" rIns="0" bIns="0" rtlCol="0" anchor="ctr" anchorCtr="0">
            <a:noAutofit/>
          </a:bodyPr>
          <a:lstStyle/>
          <a:p>
            <a:pPr defTabSz="914314"/>
            <a:r>
              <a:rPr lang="en-US" sz="1176" spc="294" dirty="0">
                <a:solidFill>
                  <a:srgbClr val="FFFFFF"/>
                </a:solidFill>
                <a:latin typeface="Segoe UI"/>
              </a:rPr>
              <a:t>How to earn your badge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086B4DF-BDA8-57C4-7399-AA36B51FFADA}"/>
              </a:ext>
            </a:extLst>
          </p:cNvPr>
          <p:cNvSpPr/>
          <p:nvPr/>
        </p:nvSpPr>
        <p:spPr bwMode="auto">
          <a:xfrm>
            <a:off x="718928" y="2178601"/>
            <a:ext cx="2653428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42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400" dirty="0">
                <a:solidFill>
                  <a:srgbClr val="282828"/>
                </a:solidFill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</a:rPr>
              <a:t>Prepare</a:t>
            </a:r>
            <a:r>
              <a:rPr lang="en-GB" sz="1400" dirty="0">
                <a:solidFill>
                  <a:srgbClr val="282828"/>
                </a:solidFill>
                <a:latin typeface="Segoe"/>
                <a:ea typeface="Tahoma" panose="020B0604030504040204" pitchFamily="34" charset="0"/>
                <a:cs typeface="Segoe UI Light" panose="020B0502040204020203" pitchFamily="34" charset="0"/>
              </a:rPr>
              <a:t>– Watch and learn as you review of the  Microsoft 365 Sales series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egoe"/>
              <a:ea typeface="Tahoma" panose="020B0604030504040204" pitchFamily="34" charset="0"/>
              <a:cs typeface="Segoe UI Light" panose="020B0502040204020203" pitchFamily="34" charset="0"/>
            </a:endParaRPr>
          </a:p>
          <a:p>
            <a:pPr marL="342900" indent="-342900" defTabSz="914049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GB" sz="1400" dirty="0">
                <a:solidFill>
                  <a:srgbClr val="282828"/>
                </a:solidFill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  <a:hlinkClick r:id="rId3"/>
              </a:rPr>
              <a:t>Complete knowledge check </a:t>
            </a:r>
            <a:r>
              <a:rPr lang="en-GB" sz="1400" dirty="0">
                <a:solidFill>
                  <a:srgbClr val="282828"/>
                </a:solidFill>
                <a:latin typeface="Segoe"/>
                <a:ea typeface="Tahoma" panose="020B0604030504040204" pitchFamily="34" charset="0"/>
                <a:cs typeface="Segoe UI Light" panose="020B0502040204020203" pitchFamily="34" charset="0"/>
              </a:rPr>
              <a:t>– Take the Sales Professional exam. Earn your badge with a score of 80% or greater. </a:t>
            </a:r>
          </a:p>
          <a:p>
            <a:pPr marL="342900" indent="-342900" defTabSz="914049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GB" sz="1400" dirty="0">
                <a:solidFill>
                  <a:srgbClr val="282828"/>
                </a:solidFill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</a:rPr>
              <a:t>Submit for your badge</a:t>
            </a:r>
            <a:r>
              <a:rPr lang="en-GB" sz="1400" dirty="0">
                <a:solidFill>
                  <a:srgbClr val="282828"/>
                </a:solidFill>
                <a:latin typeface="Segoe"/>
                <a:ea typeface="Tahoma" panose="020B0604030504040204" pitchFamily="34" charset="0"/>
                <a:cs typeface="Segoe UI Light" panose="020B0502040204020203" pitchFamily="34" charset="0"/>
              </a:rPr>
              <a:t>– Upon passing, you will receive a link to complete a form.  From there, you will gain access to your LinkedIn badge. </a:t>
            </a:r>
          </a:p>
          <a:p>
            <a:pPr algn="ctr" defTabSz="914049">
              <a:lnSpc>
                <a:spcPct val="90000"/>
              </a:lnSpc>
              <a:spcAft>
                <a:spcPts val="600"/>
              </a:spcAft>
              <a:defRPr/>
            </a:pP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egoe"/>
              <a:ea typeface="Tahoma" panose="020B0604030504040204" pitchFamily="34" charset="0"/>
              <a:cs typeface="Segoe UI Light" panose="020B0502040204020203" pitchFamily="34" charset="0"/>
            </a:endParaRPr>
          </a:p>
          <a:p>
            <a:pPr algn="ctr" defTabSz="914049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"/>
                <a:ea typeface="Tahoma" panose="020B0604030504040204" pitchFamily="34" charset="0"/>
                <a:cs typeface="Segoe UI Light" panose="020B0502040204020203" pitchFamily="34" charset="0"/>
              </a:rPr>
              <a:t>Good luck!</a:t>
            </a:r>
          </a:p>
          <a:p>
            <a:pPr defTabSz="914049">
              <a:lnSpc>
                <a:spcPct val="90000"/>
              </a:lnSpc>
              <a:spcAft>
                <a:spcPts val="600"/>
              </a:spcAf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egoe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826035B-8931-05BA-90C7-EE38120034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2751" y="122013"/>
            <a:ext cx="1596180" cy="159618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E54768EF-0609-0C53-33BB-45412ABB63DE}"/>
              </a:ext>
            </a:extLst>
          </p:cNvPr>
          <p:cNvGrpSpPr/>
          <p:nvPr/>
        </p:nvGrpSpPr>
        <p:grpSpPr>
          <a:xfrm>
            <a:off x="6570037" y="2178601"/>
            <a:ext cx="1920240" cy="2011680"/>
            <a:chOff x="7170580" y="2444465"/>
            <a:chExt cx="1920240" cy="201168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E9F9230-D286-1ED9-8D3F-4CCF8BA2D4AD}"/>
                </a:ext>
              </a:extLst>
            </p:cNvPr>
            <p:cNvSpPr/>
            <p:nvPr/>
          </p:nvSpPr>
          <p:spPr bwMode="auto">
            <a:xfrm>
              <a:off x="7170580" y="2444465"/>
              <a:ext cx="1920240" cy="2011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9642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algn="l" defTabSz="91404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"/>
                  <a:ea typeface="Tahoma" panose="020B0604030504040204" pitchFamily="34" charset="0"/>
                  <a:cs typeface="Segoe UI Light" panose="020B0502040204020203" pitchFamily="34" charset="0"/>
                </a:rPr>
                <a:t>How to land the value proposition of Teams and help customers succeed with hybrid work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2757D70-D2CA-6B95-A0D8-CE25F80D3721}"/>
                </a:ext>
              </a:extLst>
            </p:cNvPr>
            <p:cNvGrpSpPr/>
            <p:nvPr/>
          </p:nvGrpSpPr>
          <p:grpSpPr>
            <a:xfrm>
              <a:off x="7484258" y="3626116"/>
              <a:ext cx="1188720" cy="613009"/>
              <a:chOff x="3454645" y="3619236"/>
              <a:chExt cx="1188720" cy="613009"/>
            </a:xfrm>
          </p:grpSpPr>
          <p:sp>
            <p:nvSpPr>
              <p:cNvPr id="57" name="Rectangle: Rounded Corners 56">
                <a:hlinkClick r:id="rId5"/>
                <a:extLst>
                  <a:ext uri="{FF2B5EF4-FFF2-40B4-BE49-F238E27FC236}">
                    <a16:creationId xmlns:a16="http://schemas.microsoft.com/office/drawing/2014/main" id="{4D669326-467E-E51F-2989-3185660E6FF4}"/>
                  </a:ext>
                </a:extLst>
              </p:cNvPr>
              <p:cNvSpPr/>
              <p:nvPr/>
            </p:nvSpPr>
            <p:spPr bwMode="auto">
              <a:xfrm>
                <a:off x="3599327" y="3619236"/>
                <a:ext cx="914400" cy="27432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Video</a:t>
                </a:r>
              </a:p>
            </p:txBody>
          </p:sp>
          <p:sp>
            <p:nvSpPr>
              <p:cNvPr id="58" name="Rectangle: Rounded Corners 57">
                <a:hlinkClick r:id="rId6"/>
                <a:extLst>
                  <a:ext uri="{FF2B5EF4-FFF2-40B4-BE49-F238E27FC236}">
                    <a16:creationId xmlns:a16="http://schemas.microsoft.com/office/drawing/2014/main" id="{D58AC2E8-C4C3-1B2D-C6BE-CC346E458A96}"/>
                  </a:ext>
                </a:extLst>
              </p:cNvPr>
              <p:cNvSpPr/>
              <p:nvPr/>
            </p:nvSpPr>
            <p:spPr bwMode="auto">
              <a:xfrm>
                <a:off x="3454645" y="3957925"/>
                <a:ext cx="1188720" cy="27432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Presentation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D2B4A95-D51E-E538-4A2F-15829B87F044}"/>
              </a:ext>
            </a:extLst>
          </p:cNvPr>
          <p:cNvGrpSpPr/>
          <p:nvPr/>
        </p:nvGrpSpPr>
        <p:grpSpPr>
          <a:xfrm>
            <a:off x="4509258" y="2178601"/>
            <a:ext cx="1920240" cy="2011680"/>
            <a:chOff x="3115512" y="2444466"/>
            <a:chExt cx="1920240" cy="201168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59B4E02-B7FB-3290-DD8A-4F239F0FE7CB}"/>
                </a:ext>
              </a:extLst>
            </p:cNvPr>
            <p:cNvSpPr/>
            <p:nvPr/>
          </p:nvSpPr>
          <p:spPr bwMode="auto">
            <a:xfrm>
              <a:off x="3115512" y="2444466"/>
              <a:ext cx="1920240" cy="2011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9642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algn="l" defTabSz="91404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GB" sz="1200" dirty="0">
                  <a:solidFill>
                    <a:srgbClr val="282828"/>
                  </a:solidFill>
                  <a:latin typeface="Segoe"/>
                  <a:ea typeface="Tahoma" panose="020B0604030504040204" pitchFamily="34" charset="0"/>
                  <a:cs typeface="Segoe UI Light" panose="020B0502040204020203" pitchFamily="34" charset="0"/>
                </a:rPr>
                <a:t>Renew and Upsell SMB Customers with Microsoft 365 Business and Microsoft Defender for Business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"/>
                <a:ea typeface="Tahoma" panose="020B0604030504040204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FE3B01D-73E3-C65A-FE70-5D8F01F4F74F}"/>
                </a:ext>
              </a:extLst>
            </p:cNvPr>
            <p:cNvGrpSpPr/>
            <p:nvPr/>
          </p:nvGrpSpPr>
          <p:grpSpPr>
            <a:xfrm>
              <a:off x="3454645" y="3619236"/>
              <a:ext cx="1188720" cy="613009"/>
              <a:chOff x="3454645" y="3619236"/>
              <a:chExt cx="1188720" cy="613009"/>
            </a:xfrm>
          </p:grpSpPr>
          <p:sp>
            <p:nvSpPr>
              <p:cNvPr id="65" name="Rectangle: Rounded Corners 64">
                <a:hlinkClick r:id="rId7"/>
                <a:extLst>
                  <a:ext uri="{FF2B5EF4-FFF2-40B4-BE49-F238E27FC236}">
                    <a16:creationId xmlns:a16="http://schemas.microsoft.com/office/drawing/2014/main" id="{60DA74B9-1477-DC6C-7008-E234E9D25323}"/>
                  </a:ext>
                </a:extLst>
              </p:cNvPr>
              <p:cNvSpPr/>
              <p:nvPr/>
            </p:nvSpPr>
            <p:spPr bwMode="auto">
              <a:xfrm>
                <a:off x="3599327" y="3619236"/>
                <a:ext cx="914400" cy="27432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Video</a:t>
                </a:r>
              </a:p>
            </p:txBody>
          </p:sp>
          <p:sp>
            <p:nvSpPr>
              <p:cNvPr id="66" name="Rectangle: Rounded Corners 65">
                <a:hlinkClick r:id="rId8"/>
                <a:extLst>
                  <a:ext uri="{FF2B5EF4-FFF2-40B4-BE49-F238E27FC236}">
                    <a16:creationId xmlns:a16="http://schemas.microsoft.com/office/drawing/2014/main" id="{23F1B502-DB0F-C57F-DC5D-5E00F3FE1BB4}"/>
                  </a:ext>
                </a:extLst>
              </p:cNvPr>
              <p:cNvSpPr/>
              <p:nvPr/>
            </p:nvSpPr>
            <p:spPr bwMode="auto">
              <a:xfrm>
                <a:off x="3454645" y="3957925"/>
                <a:ext cx="1188720" cy="27432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Presentation</a:t>
                </a: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1BD738B-68A5-CC81-909C-211A7CAA1A28}"/>
              </a:ext>
            </a:extLst>
          </p:cNvPr>
          <p:cNvGrpSpPr/>
          <p:nvPr/>
        </p:nvGrpSpPr>
        <p:grpSpPr>
          <a:xfrm>
            <a:off x="8621527" y="2178601"/>
            <a:ext cx="1920240" cy="2011680"/>
            <a:chOff x="3123865" y="4519910"/>
            <a:chExt cx="1920240" cy="201168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51D9639-3C03-5A03-D563-246E7DB6348C}"/>
                </a:ext>
              </a:extLst>
            </p:cNvPr>
            <p:cNvSpPr/>
            <p:nvPr/>
          </p:nvSpPr>
          <p:spPr bwMode="auto">
            <a:xfrm>
              <a:off x="3123865" y="4519910"/>
              <a:ext cx="1920240" cy="2011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9642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algn="l" defTabSz="91404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GB" sz="1200" dirty="0">
                  <a:solidFill>
                    <a:srgbClr val="282828"/>
                  </a:solidFill>
                  <a:latin typeface="Segoe"/>
                  <a:ea typeface="Tahoma" panose="020B0604030504040204" pitchFamily="34" charset="0"/>
                  <a:cs typeface="Segoe UI Light" panose="020B0502040204020203" pitchFamily="34" charset="0"/>
                </a:rPr>
                <a:t>Use the AI-driven Insights of Sales Advisor (</a:t>
              </a:r>
              <a:r>
                <a:rPr lang="en-GB" sz="1200">
                  <a:solidFill>
                    <a:srgbClr val="282828"/>
                  </a:solidFill>
                  <a:latin typeface="Segoe"/>
                  <a:ea typeface="Tahoma" panose="020B0604030504040204" pitchFamily="34" charset="0"/>
                  <a:cs typeface="Segoe UI Light" panose="020B0502040204020203" pitchFamily="34" charset="0"/>
                </a:rPr>
                <a:t>former Project Orland) </a:t>
              </a:r>
              <a:r>
                <a:rPr lang="en-GB" sz="1200" dirty="0">
                  <a:solidFill>
                    <a:srgbClr val="282828"/>
                  </a:solidFill>
                  <a:latin typeface="Segoe"/>
                  <a:ea typeface="Tahoma" panose="020B0604030504040204" pitchFamily="34" charset="0"/>
                  <a:cs typeface="Segoe UI Light" panose="020B0502040204020203" pitchFamily="34" charset="0"/>
                </a:rPr>
                <a:t>for Microsoft 365 to Grow Your Business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"/>
                <a:ea typeface="Tahoma" panose="020B0604030504040204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EE19122-817E-368D-5D9A-18BD87D1EE9F}"/>
                </a:ext>
              </a:extLst>
            </p:cNvPr>
            <p:cNvGrpSpPr/>
            <p:nvPr/>
          </p:nvGrpSpPr>
          <p:grpSpPr>
            <a:xfrm>
              <a:off x="3454645" y="5740867"/>
              <a:ext cx="1188720" cy="613009"/>
              <a:chOff x="3454645" y="3619236"/>
              <a:chExt cx="1188720" cy="613009"/>
            </a:xfrm>
          </p:grpSpPr>
          <p:sp>
            <p:nvSpPr>
              <p:cNvPr id="70" name="Rectangle: Rounded Corners 69">
                <a:hlinkClick r:id="rId9"/>
                <a:extLst>
                  <a:ext uri="{FF2B5EF4-FFF2-40B4-BE49-F238E27FC236}">
                    <a16:creationId xmlns:a16="http://schemas.microsoft.com/office/drawing/2014/main" id="{16127CBC-8176-992E-4D2E-41FC60305863}"/>
                  </a:ext>
                </a:extLst>
              </p:cNvPr>
              <p:cNvSpPr/>
              <p:nvPr/>
            </p:nvSpPr>
            <p:spPr bwMode="auto">
              <a:xfrm>
                <a:off x="3599327" y="3619236"/>
                <a:ext cx="914400" cy="27432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Video</a:t>
                </a:r>
              </a:p>
            </p:txBody>
          </p:sp>
          <p:sp>
            <p:nvSpPr>
              <p:cNvPr id="71" name="Rectangle: Rounded Corners 70">
                <a:hlinkClick r:id="rId10"/>
                <a:extLst>
                  <a:ext uri="{FF2B5EF4-FFF2-40B4-BE49-F238E27FC236}">
                    <a16:creationId xmlns:a16="http://schemas.microsoft.com/office/drawing/2014/main" id="{018DF06A-3F87-5C77-5AEF-66AA424DFCB6}"/>
                  </a:ext>
                </a:extLst>
              </p:cNvPr>
              <p:cNvSpPr/>
              <p:nvPr/>
            </p:nvSpPr>
            <p:spPr bwMode="auto">
              <a:xfrm>
                <a:off x="3454645" y="3957925"/>
                <a:ext cx="1188720" cy="27432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Presentation</a:t>
                </a:r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0E71E21-9352-A716-8995-3B88D38AD2D3}"/>
              </a:ext>
            </a:extLst>
          </p:cNvPr>
          <p:cNvGrpSpPr/>
          <p:nvPr/>
        </p:nvGrpSpPr>
        <p:grpSpPr>
          <a:xfrm>
            <a:off x="3490698" y="4280876"/>
            <a:ext cx="8021356" cy="2011680"/>
            <a:chOff x="3490698" y="4280876"/>
            <a:chExt cx="8021356" cy="201168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3701630-41F3-214B-A581-FA0A38EF1836}"/>
                </a:ext>
              </a:extLst>
            </p:cNvPr>
            <p:cNvSpPr/>
            <p:nvPr/>
          </p:nvSpPr>
          <p:spPr bwMode="auto">
            <a:xfrm>
              <a:off x="5556128" y="4280876"/>
              <a:ext cx="1920240" cy="2011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9642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algn="l" defTabSz="91404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"/>
                  <a:ea typeface="Tahoma" panose="020B0604030504040204" pitchFamily="34" charset="0"/>
                  <a:cs typeface="Segoe UI Light" panose="020B0502040204020203" pitchFamily="34" charset="0"/>
                </a:rPr>
                <a:t>How to capitalize on the new Cloud PC category to help customers do more with Windows 365</a:t>
              </a:r>
            </a:p>
          </p:txBody>
        </p:sp>
        <p:sp>
          <p:nvSpPr>
            <p:cNvPr id="53" name="Rectangle: Rounded Corners 52">
              <a:hlinkClick r:id="rId11"/>
              <a:extLst>
                <a:ext uri="{FF2B5EF4-FFF2-40B4-BE49-F238E27FC236}">
                  <a16:creationId xmlns:a16="http://schemas.microsoft.com/office/drawing/2014/main" id="{69A73AC0-3E66-3F64-5643-421EBD63BCEE}"/>
                </a:ext>
              </a:extLst>
            </p:cNvPr>
            <p:cNvSpPr/>
            <p:nvPr/>
          </p:nvSpPr>
          <p:spPr bwMode="auto">
            <a:xfrm>
              <a:off x="6031590" y="5530077"/>
              <a:ext cx="914400" cy="274320"/>
            </a:xfrm>
            <a:prstGeom prst="round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Video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2ACF981-CA9B-CF79-ADE4-8FAF1B635208}"/>
                </a:ext>
              </a:extLst>
            </p:cNvPr>
            <p:cNvSpPr/>
            <p:nvPr/>
          </p:nvSpPr>
          <p:spPr bwMode="auto">
            <a:xfrm>
              <a:off x="3490698" y="4280876"/>
              <a:ext cx="1920240" cy="2011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9642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defTabSz="91404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"/>
                  <a:ea typeface="Tahoma" panose="020B0604030504040204" pitchFamily="34" charset="0"/>
                  <a:cs typeface="Segoe UI Light" panose="020B0502040204020203" pitchFamily="34" charset="0"/>
                </a:rPr>
                <a:t>SMB Masters Program Go-to-Market Best Practices</a:t>
              </a:r>
            </a:p>
          </p:txBody>
        </p:sp>
        <p:sp>
          <p:nvSpPr>
            <p:cNvPr id="61" name="Rectangle: Rounded Corners 60">
              <a:hlinkClick r:id="rId12"/>
              <a:extLst>
                <a:ext uri="{FF2B5EF4-FFF2-40B4-BE49-F238E27FC236}">
                  <a16:creationId xmlns:a16="http://schemas.microsoft.com/office/drawing/2014/main" id="{E277CD17-287B-44BD-35FC-AF15272C5245}"/>
                </a:ext>
              </a:extLst>
            </p:cNvPr>
            <p:cNvSpPr/>
            <p:nvPr/>
          </p:nvSpPr>
          <p:spPr bwMode="auto">
            <a:xfrm>
              <a:off x="3974513" y="5530077"/>
              <a:ext cx="914400" cy="274320"/>
            </a:xfrm>
            <a:prstGeom prst="round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Video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26C9338-431A-455A-4A7C-7268F9067FB9}"/>
                </a:ext>
              </a:extLst>
            </p:cNvPr>
            <p:cNvSpPr/>
            <p:nvPr/>
          </p:nvSpPr>
          <p:spPr bwMode="auto">
            <a:xfrm>
              <a:off x="7594710" y="4280876"/>
              <a:ext cx="1920240" cy="2011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9642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algn="l" defTabSz="91404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GB" sz="1200" dirty="0">
                  <a:solidFill>
                    <a:srgbClr val="282828"/>
                  </a:solidFill>
                  <a:latin typeface="Segoe"/>
                  <a:ea typeface="Tahoma" panose="020B0604030504040204" pitchFamily="34" charset="0"/>
                  <a:cs typeface="Segoe UI Light" panose="020B0502040204020203" pitchFamily="34" charset="0"/>
                </a:rPr>
                <a:t>SMB Masters program Security Sales Training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"/>
                <a:ea typeface="Tahoma" panose="020B0604030504040204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4" name="Rectangle: Rounded Corners 73">
              <a:hlinkClick r:id="rId13"/>
              <a:extLst>
                <a:ext uri="{FF2B5EF4-FFF2-40B4-BE49-F238E27FC236}">
                  <a16:creationId xmlns:a16="http://schemas.microsoft.com/office/drawing/2014/main" id="{300454E4-2883-B71E-8FCC-B02F4532D890}"/>
                </a:ext>
              </a:extLst>
            </p:cNvPr>
            <p:cNvSpPr/>
            <p:nvPr/>
          </p:nvSpPr>
          <p:spPr bwMode="auto">
            <a:xfrm>
              <a:off x="8070172" y="5530077"/>
              <a:ext cx="914400" cy="274320"/>
            </a:xfrm>
            <a:prstGeom prst="round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Video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1CD6D6C-E6F3-FB69-5D35-66DE81D14800}"/>
                </a:ext>
              </a:extLst>
            </p:cNvPr>
            <p:cNvSpPr/>
            <p:nvPr/>
          </p:nvSpPr>
          <p:spPr bwMode="auto">
            <a:xfrm>
              <a:off x="9591814" y="4280876"/>
              <a:ext cx="1920240" cy="2011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9642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algn="l" defTabSz="91404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GB" sz="1200" dirty="0">
                  <a:solidFill>
                    <a:srgbClr val="282828"/>
                  </a:solidFill>
                  <a:latin typeface="Segoe"/>
                  <a:ea typeface="Tahoma" panose="020B0604030504040204" pitchFamily="34" charset="0"/>
                  <a:cs typeface="Segoe UI Light" panose="020B0502040204020203" pitchFamily="34" charset="0"/>
                </a:rPr>
                <a:t>SMB Masters program introduction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"/>
                <a:ea typeface="Tahoma" panose="020B0604030504040204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7" name="Rectangle: Rounded Corners 76">
              <a:hlinkClick r:id="rId14"/>
              <a:extLst>
                <a:ext uri="{FF2B5EF4-FFF2-40B4-BE49-F238E27FC236}">
                  <a16:creationId xmlns:a16="http://schemas.microsoft.com/office/drawing/2014/main" id="{F3C5F3E3-16DD-2D42-D0A7-3795AEE39B1C}"/>
                </a:ext>
              </a:extLst>
            </p:cNvPr>
            <p:cNvSpPr/>
            <p:nvPr/>
          </p:nvSpPr>
          <p:spPr bwMode="auto">
            <a:xfrm>
              <a:off x="10067276" y="5530077"/>
              <a:ext cx="914400" cy="274320"/>
            </a:xfrm>
            <a:prstGeom prst="round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424730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9B838805-2CDB-8E9E-E983-4EE9E1F2A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514" y="144334"/>
            <a:ext cx="8851558" cy="739343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  <a:latin typeface="+mn-lt"/>
              </a:rPr>
              <a:t>Technical Professional videos and presentations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1EDC2-5EB2-7D46-FB8A-E721135E83B5}"/>
              </a:ext>
            </a:extLst>
          </p:cNvPr>
          <p:cNvSpPr txBox="1"/>
          <p:nvPr/>
        </p:nvSpPr>
        <p:spPr>
          <a:xfrm>
            <a:off x="2428780" y="876408"/>
            <a:ext cx="866636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6386">
              <a:defRPr/>
            </a:pPr>
            <a:r>
              <a:rPr lang="en-US" sz="1400" b="1" dirty="0">
                <a:solidFill>
                  <a:srgbClr val="000000"/>
                </a:solidFill>
                <a:latin typeface="Segoe UI"/>
              </a:rPr>
              <a:t>Overview</a:t>
            </a:r>
            <a:r>
              <a:rPr lang="en-US" sz="1400" dirty="0">
                <a:solidFill>
                  <a:srgbClr val="000000"/>
                </a:solidFill>
                <a:latin typeface="Segoe UI"/>
              </a:rPr>
              <a:t>: T</a:t>
            </a:r>
            <a:r>
              <a:rPr lang="en-US" sz="1400" dirty="0">
                <a:solidFill>
                  <a:srgbClr val="282828"/>
                </a:solidFill>
                <a:latin typeface="Segoe UI"/>
              </a:rPr>
              <a:t>he following are the instructions for earning your Sales Professional Badge. The videos and presentations links below help you prepare for the knowledge check and serves as a quick reference. For those partners preferring to access these through Readiness Hub; the </a:t>
            </a:r>
            <a:r>
              <a:rPr lang="en-US" sz="1400" dirty="0">
                <a:solidFill>
                  <a:srgbClr val="282828"/>
                </a:solidFill>
                <a:latin typeface="Segoe UI"/>
                <a:hlinkClick r:id="rId2"/>
              </a:rPr>
              <a:t>Technical series learning path </a:t>
            </a:r>
            <a:r>
              <a:rPr lang="en-US" sz="1400" dirty="0">
                <a:solidFill>
                  <a:srgbClr val="282828"/>
                </a:solidFill>
                <a:latin typeface="Segoe UI"/>
              </a:rPr>
              <a:t>is available.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C56E9C-965B-0A56-0110-09DE7F1E9CC5}"/>
              </a:ext>
            </a:extLst>
          </p:cNvPr>
          <p:cNvSpPr txBox="1"/>
          <p:nvPr/>
        </p:nvSpPr>
        <p:spPr>
          <a:xfrm>
            <a:off x="3469000" y="1883064"/>
            <a:ext cx="8046720" cy="268927"/>
          </a:xfrm>
          <a:prstGeom prst="homePlate">
            <a:avLst>
              <a:gd name="adj" fmla="val 26191"/>
            </a:avLst>
          </a:prstGeom>
          <a:solidFill>
            <a:schemeClr val="accent1"/>
          </a:solidFill>
        </p:spPr>
        <p:txBody>
          <a:bodyPr wrap="none" lIns="89642" tIns="0" rIns="0" bIns="0" rtlCol="0" anchor="ctr" anchorCtr="0">
            <a:noAutofit/>
          </a:bodyPr>
          <a:lstStyle/>
          <a:p>
            <a:pPr defTabSz="914314"/>
            <a:r>
              <a:rPr lang="en-US" sz="1176" spc="294" dirty="0">
                <a:solidFill>
                  <a:srgbClr val="FFFFFF"/>
                </a:solidFill>
                <a:latin typeface="Segoe UI"/>
              </a:rPr>
              <a:t>Technical Series: Videos and Presentations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B29DAD-8860-187F-4EAE-3B64A67A2FD6}"/>
              </a:ext>
            </a:extLst>
          </p:cNvPr>
          <p:cNvSpPr txBox="1"/>
          <p:nvPr/>
        </p:nvSpPr>
        <p:spPr>
          <a:xfrm>
            <a:off x="665462" y="1883064"/>
            <a:ext cx="2686110" cy="268927"/>
          </a:xfrm>
          <a:prstGeom prst="homePlate">
            <a:avLst>
              <a:gd name="adj" fmla="val 29853"/>
            </a:avLst>
          </a:prstGeom>
          <a:solidFill>
            <a:schemeClr val="accent1"/>
          </a:solidFill>
        </p:spPr>
        <p:txBody>
          <a:bodyPr wrap="none" lIns="89642" tIns="0" rIns="0" bIns="0" rtlCol="0" anchor="ctr" anchorCtr="0">
            <a:noAutofit/>
          </a:bodyPr>
          <a:lstStyle/>
          <a:p>
            <a:pPr defTabSz="914314"/>
            <a:r>
              <a:rPr lang="en-US" sz="1176" spc="294" dirty="0">
                <a:solidFill>
                  <a:srgbClr val="FFFFFF"/>
                </a:solidFill>
                <a:latin typeface="Segoe UI"/>
              </a:rPr>
              <a:t>How to earn your badge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13C70E-4D1B-1702-054B-7E059D8D386B}"/>
              </a:ext>
            </a:extLst>
          </p:cNvPr>
          <p:cNvSpPr/>
          <p:nvPr/>
        </p:nvSpPr>
        <p:spPr bwMode="auto">
          <a:xfrm>
            <a:off x="697671" y="2274298"/>
            <a:ext cx="2653428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42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400" dirty="0">
                <a:solidFill>
                  <a:srgbClr val="282828"/>
                </a:solidFill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</a:rPr>
              <a:t>Prepare</a:t>
            </a:r>
            <a:r>
              <a:rPr lang="en-GB" sz="1400" dirty="0">
                <a:solidFill>
                  <a:srgbClr val="282828"/>
                </a:solidFill>
                <a:latin typeface="Segoe"/>
                <a:ea typeface="Tahoma" panose="020B0604030504040204" pitchFamily="34" charset="0"/>
                <a:cs typeface="Segoe UI Light" panose="020B0502040204020203" pitchFamily="34" charset="0"/>
              </a:rPr>
              <a:t>– Watch and learn as you review of the  Microsoft 365 Sales series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egoe"/>
              <a:ea typeface="Tahoma" panose="020B0604030504040204" pitchFamily="34" charset="0"/>
              <a:cs typeface="Segoe UI Light" panose="020B0502040204020203" pitchFamily="34" charset="0"/>
            </a:endParaRPr>
          </a:p>
          <a:p>
            <a:pPr marL="342900" indent="-342900" defTabSz="914049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GB" sz="1400" dirty="0">
                <a:solidFill>
                  <a:srgbClr val="282828"/>
                </a:solidFill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  <a:hlinkClick r:id="rId3"/>
              </a:rPr>
              <a:t>Complete knowledge check </a:t>
            </a:r>
            <a:r>
              <a:rPr lang="en-GB" sz="1400" dirty="0">
                <a:solidFill>
                  <a:srgbClr val="282828"/>
                </a:solidFill>
                <a:latin typeface="Segoe"/>
                <a:ea typeface="Tahoma" panose="020B0604030504040204" pitchFamily="34" charset="0"/>
                <a:cs typeface="Segoe UI Light" panose="020B0502040204020203" pitchFamily="34" charset="0"/>
              </a:rPr>
              <a:t>– Take the Sales Professional exam. Earn your badge with a score of 80% or greater. </a:t>
            </a:r>
          </a:p>
          <a:p>
            <a:pPr marL="342900" indent="-342900" defTabSz="914049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GB" sz="1400" dirty="0">
                <a:solidFill>
                  <a:srgbClr val="282828"/>
                </a:solidFill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</a:rPr>
              <a:t>Submit for your badge</a:t>
            </a:r>
            <a:r>
              <a:rPr lang="en-GB" sz="1400" dirty="0">
                <a:solidFill>
                  <a:srgbClr val="282828"/>
                </a:solidFill>
                <a:latin typeface="Segoe"/>
                <a:ea typeface="Tahoma" panose="020B0604030504040204" pitchFamily="34" charset="0"/>
                <a:cs typeface="Segoe UI Light" panose="020B0502040204020203" pitchFamily="34" charset="0"/>
              </a:rPr>
              <a:t>– Upon passing, you will receive a link to complete a form.  From there, you will gain access to your LinkedIn badge. </a:t>
            </a:r>
          </a:p>
          <a:p>
            <a:pPr algn="ctr" defTabSz="914049">
              <a:lnSpc>
                <a:spcPct val="90000"/>
              </a:lnSpc>
              <a:spcAft>
                <a:spcPts val="600"/>
              </a:spcAft>
              <a:defRPr/>
            </a:pP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egoe"/>
              <a:ea typeface="Tahoma" panose="020B0604030504040204" pitchFamily="34" charset="0"/>
              <a:cs typeface="Segoe UI Light" panose="020B0502040204020203" pitchFamily="34" charset="0"/>
            </a:endParaRPr>
          </a:p>
          <a:p>
            <a:pPr algn="ctr" defTabSz="914049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"/>
                <a:ea typeface="Tahoma" panose="020B0604030504040204" pitchFamily="34" charset="0"/>
                <a:cs typeface="Segoe UI Light" panose="020B0502040204020203" pitchFamily="34" charset="0"/>
              </a:rPr>
              <a:t>Good luck!</a:t>
            </a:r>
          </a:p>
          <a:p>
            <a:pPr defTabSz="914049">
              <a:lnSpc>
                <a:spcPct val="90000"/>
              </a:lnSpc>
              <a:spcAft>
                <a:spcPts val="600"/>
              </a:spcAf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egoe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A2D3F-04E8-7D17-2A07-01778895D633}"/>
              </a:ext>
            </a:extLst>
          </p:cNvPr>
          <p:cNvSpPr/>
          <p:nvPr/>
        </p:nvSpPr>
        <p:spPr bwMode="auto">
          <a:xfrm>
            <a:off x="5534871" y="4376573"/>
            <a:ext cx="1920240" cy="2011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42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282828"/>
                </a:solidFill>
                <a:latin typeface="Segoe"/>
                <a:ea typeface="Tahoma" panose="020B0604030504040204" pitchFamily="34" charset="0"/>
                <a:cs typeface="Segoe UI Light" panose="020B0502040204020203" pitchFamily="34" charset="0"/>
              </a:rPr>
              <a:t>Configure, Manage, and Provision Windows 365</a:t>
            </a:r>
            <a:endParaRPr lang="en-GB" sz="1200" dirty="0">
              <a:solidFill>
                <a:srgbClr val="282828"/>
              </a:solidFill>
              <a:latin typeface="Segoe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AD6004-224F-B638-7669-D5584C6006D5}"/>
              </a:ext>
            </a:extLst>
          </p:cNvPr>
          <p:cNvGrpSpPr/>
          <p:nvPr/>
        </p:nvGrpSpPr>
        <p:grpSpPr>
          <a:xfrm>
            <a:off x="6548780" y="2274298"/>
            <a:ext cx="1920240" cy="2011680"/>
            <a:chOff x="7170580" y="2444465"/>
            <a:chExt cx="1920240" cy="201168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6E8F3A-3DD5-DEF1-8CED-539C9E349FE9}"/>
                </a:ext>
              </a:extLst>
            </p:cNvPr>
            <p:cNvSpPr/>
            <p:nvPr/>
          </p:nvSpPr>
          <p:spPr bwMode="auto">
            <a:xfrm>
              <a:off x="7170580" y="2444465"/>
              <a:ext cx="1920240" cy="2011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9642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algn="l" defTabSz="91404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1200" dirty="0">
                  <a:solidFill>
                    <a:srgbClr val="282828"/>
                  </a:solidFill>
                  <a:latin typeface="Segoe"/>
                  <a:ea typeface="Tahoma" panose="020B0604030504040204" pitchFamily="34" charset="0"/>
                  <a:cs typeface="Segoe UI Light" panose="020B0502040204020203" pitchFamily="34" charset="0"/>
                </a:rPr>
                <a:t>Practical Guide to Building Managed Security Services with Microsoft 365</a:t>
              </a:r>
              <a:endParaRPr lang="en-GB" sz="1200" dirty="0">
                <a:solidFill>
                  <a:srgbClr val="282828"/>
                </a:solidFill>
                <a:latin typeface="Segoe"/>
                <a:ea typeface="Tahoma" panose="020B0604030504040204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3F9D293-C8C9-671D-0F65-FECDD62FC8AB}"/>
                </a:ext>
              </a:extLst>
            </p:cNvPr>
            <p:cNvGrpSpPr/>
            <p:nvPr/>
          </p:nvGrpSpPr>
          <p:grpSpPr>
            <a:xfrm>
              <a:off x="7484258" y="3626116"/>
              <a:ext cx="1188720" cy="613009"/>
              <a:chOff x="3454645" y="3619236"/>
              <a:chExt cx="1188720" cy="613009"/>
            </a:xfrm>
          </p:grpSpPr>
          <p:sp>
            <p:nvSpPr>
              <p:cNvPr id="15" name="Rectangle: Rounded Corners 14">
                <a:hlinkClick r:id="rId4"/>
                <a:extLst>
                  <a:ext uri="{FF2B5EF4-FFF2-40B4-BE49-F238E27FC236}">
                    <a16:creationId xmlns:a16="http://schemas.microsoft.com/office/drawing/2014/main" id="{D8AA5A25-597B-8D84-6F5E-ACD087EBD14A}"/>
                  </a:ext>
                </a:extLst>
              </p:cNvPr>
              <p:cNvSpPr/>
              <p:nvPr/>
            </p:nvSpPr>
            <p:spPr bwMode="auto">
              <a:xfrm>
                <a:off x="3599327" y="3619236"/>
                <a:ext cx="914400" cy="27432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Video</a:t>
                </a:r>
              </a:p>
            </p:txBody>
          </p:sp>
          <p:sp>
            <p:nvSpPr>
              <p:cNvPr id="16" name="Rectangle: Rounded Corners 15">
                <a:hlinkClick r:id="rId5"/>
                <a:extLst>
                  <a:ext uri="{FF2B5EF4-FFF2-40B4-BE49-F238E27FC236}">
                    <a16:creationId xmlns:a16="http://schemas.microsoft.com/office/drawing/2014/main" id="{74F6E213-1FBF-B64C-8F75-8B4A3AC64824}"/>
                  </a:ext>
                </a:extLst>
              </p:cNvPr>
              <p:cNvSpPr/>
              <p:nvPr/>
            </p:nvSpPr>
            <p:spPr bwMode="auto">
              <a:xfrm>
                <a:off x="3454645" y="3957925"/>
                <a:ext cx="1188720" cy="27432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Presentation</a:t>
                </a:r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27064B8-A280-4BCA-9FEA-03D797653A8E}"/>
              </a:ext>
            </a:extLst>
          </p:cNvPr>
          <p:cNvSpPr/>
          <p:nvPr/>
        </p:nvSpPr>
        <p:spPr bwMode="auto">
          <a:xfrm>
            <a:off x="3469441" y="4376573"/>
            <a:ext cx="1920240" cy="2011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42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282828"/>
                </a:solidFill>
                <a:latin typeface="Segoe"/>
                <a:ea typeface="Tahoma" panose="020B0604030504040204" pitchFamily="34" charset="0"/>
                <a:cs typeface="Segoe UI Light" panose="020B0502040204020203" pitchFamily="34" charset="0"/>
              </a:rPr>
              <a:t>Secure Devices in a Hybrid Environment</a:t>
            </a:r>
            <a:endParaRPr lang="en-GB" sz="1200" dirty="0">
              <a:solidFill>
                <a:srgbClr val="282828"/>
              </a:solidFill>
              <a:latin typeface="Segoe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B44ADE-45C5-62DC-3408-D055C566B0E9}"/>
              </a:ext>
            </a:extLst>
          </p:cNvPr>
          <p:cNvGrpSpPr/>
          <p:nvPr/>
        </p:nvGrpSpPr>
        <p:grpSpPr>
          <a:xfrm>
            <a:off x="4488001" y="2274298"/>
            <a:ext cx="1920240" cy="2011680"/>
            <a:chOff x="3115512" y="2444466"/>
            <a:chExt cx="1920240" cy="201168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1B8F8D-7497-843C-206A-5B18C07ABBC0}"/>
                </a:ext>
              </a:extLst>
            </p:cNvPr>
            <p:cNvSpPr/>
            <p:nvPr/>
          </p:nvSpPr>
          <p:spPr bwMode="auto">
            <a:xfrm>
              <a:off x="3115512" y="2444466"/>
              <a:ext cx="1920240" cy="2011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9642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algn="l" defTabSz="91404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1200" dirty="0">
                  <a:solidFill>
                    <a:srgbClr val="282828"/>
                  </a:solidFill>
                  <a:latin typeface="Segoe"/>
                  <a:ea typeface="Tahoma" panose="020B0604030504040204" pitchFamily="34" charset="0"/>
                  <a:cs typeface="Segoe UI Light" panose="020B0502040204020203" pitchFamily="34" charset="0"/>
                </a:rPr>
                <a:t>Practical Guide to Onboarding Customers to Microsoft Defender for Business</a:t>
              </a:r>
              <a:endParaRPr lang="en-GB" sz="1200" dirty="0">
                <a:solidFill>
                  <a:srgbClr val="282828"/>
                </a:solidFill>
                <a:latin typeface="Segoe"/>
                <a:ea typeface="Tahoma" panose="020B0604030504040204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3253C9D-27E5-4A6C-BC4E-71512EE194A3}"/>
                </a:ext>
              </a:extLst>
            </p:cNvPr>
            <p:cNvGrpSpPr/>
            <p:nvPr/>
          </p:nvGrpSpPr>
          <p:grpSpPr>
            <a:xfrm>
              <a:off x="3454645" y="3619236"/>
              <a:ext cx="1188720" cy="613009"/>
              <a:chOff x="3454645" y="3619236"/>
              <a:chExt cx="1188720" cy="613009"/>
            </a:xfrm>
          </p:grpSpPr>
          <p:sp>
            <p:nvSpPr>
              <p:cNvPr id="21" name="Rectangle: Rounded Corners 20">
                <a:hlinkClick r:id="rId6"/>
                <a:extLst>
                  <a:ext uri="{FF2B5EF4-FFF2-40B4-BE49-F238E27FC236}">
                    <a16:creationId xmlns:a16="http://schemas.microsoft.com/office/drawing/2014/main" id="{3001BBDD-A29C-692A-2559-9150485E5B64}"/>
                  </a:ext>
                </a:extLst>
              </p:cNvPr>
              <p:cNvSpPr/>
              <p:nvPr/>
            </p:nvSpPr>
            <p:spPr bwMode="auto">
              <a:xfrm>
                <a:off x="3599327" y="3619236"/>
                <a:ext cx="914400" cy="27432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Video</a:t>
                </a:r>
              </a:p>
            </p:txBody>
          </p:sp>
          <p:sp>
            <p:nvSpPr>
              <p:cNvPr id="22" name="Rectangle: Rounded Corners 21">
                <a:hlinkClick r:id="rId7"/>
                <a:extLst>
                  <a:ext uri="{FF2B5EF4-FFF2-40B4-BE49-F238E27FC236}">
                    <a16:creationId xmlns:a16="http://schemas.microsoft.com/office/drawing/2014/main" id="{90E6F086-048A-721A-FF0E-E24906741A72}"/>
                  </a:ext>
                </a:extLst>
              </p:cNvPr>
              <p:cNvSpPr/>
              <p:nvPr/>
            </p:nvSpPr>
            <p:spPr bwMode="auto">
              <a:xfrm>
                <a:off x="3454645" y="3957925"/>
                <a:ext cx="1188720" cy="27432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Presentation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32903A-64D3-A866-9801-6D4C9FC64318}"/>
              </a:ext>
            </a:extLst>
          </p:cNvPr>
          <p:cNvGrpSpPr/>
          <p:nvPr/>
        </p:nvGrpSpPr>
        <p:grpSpPr>
          <a:xfrm>
            <a:off x="8600270" y="2274298"/>
            <a:ext cx="1920240" cy="2011680"/>
            <a:chOff x="3123865" y="4519910"/>
            <a:chExt cx="1920240" cy="201168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8896047-14AB-AC8F-F408-D5D1048CC164}"/>
                </a:ext>
              </a:extLst>
            </p:cNvPr>
            <p:cNvSpPr/>
            <p:nvPr/>
          </p:nvSpPr>
          <p:spPr bwMode="auto">
            <a:xfrm>
              <a:off x="3123865" y="4519910"/>
              <a:ext cx="1920240" cy="2011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9642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algn="l" defTabSz="91404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1200" dirty="0">
                  <a:solidFill>
                    <a:srgbClr val="282828"/>
                  </a:solidFill>
                  <a:latin typeface="Segoe"/>
                  <a:ea typeface="Tahoma" panose="020B0604030504040204" pitchFamily="34" charset="0"/>
                  <a:cs typeface="Segoe UI Light" panose="020B0502040204020203" pitchFamily="34" charset="0"/>
                </a:rPr>
                <a:t>Add Structure and Credibility to Your Security Portfolio with CIS Controls v8 Cybersecurity Framework</a:t>
              </a:r>
              <a:endParaRPr lang="en-GB" sz="1200" dirty="0">
                <a:solidFill>
                  <a:srgbClr val="282828"/>
                </a:solidFill>
                <a:latin typeface="Segoe"/>
                <a:ea typeface="Tahoma" panose="020B0604030504040204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07EEF92-A636-6FE0-6DCA-3AD4017CDDA6}"/>
                </a:ext>
              </a:extLst>
            </p:cNvPr>
            <p:cNvGrpSpPr/>
            <p:nvPr/>
          </p:nvGrpSpPr>
          <p:grpSpPr>
            <a:xfrm>
              <a:off x="3454645" y="5740867"/>
              <a:ext cx="1188720" cy="613009"/>
              <a:chOff x="3454645" y="3619236"/>
              <a:chExt cx="1188720" cy="613009"/>
            </a:xfrm>
          </p:grpSpPr>
          <p:sp>
            <p:nvSpPr>
              <p:cNvPr id="26" name="Rectangle: Rounded Corners 25">
                <a:hlinkClick r:id="rId8"/>
                <a:extLst>
                  <a:ext uri="{FF2B5EF4-FFF2-40B4-BE49-F238E27FC236}">
                    <a16:creationId xmlns:a16="http://schemas.microsoft.com/office/drawing/2014/main" id="{F795A591-F0FA-F0D0-94F0-D0112688E970}"/>
                  </a:ext>
                </a:extLst>
              </p:cNvPr>
              <p:cNvSpPr/>
              <p:nvPr/>
            </p:nvSpPr>
            <p:spPr bwMode="auto">
              <a:xfrm>
                <a:off x="3599327" y="3619236"/>
                <a:ext cx="914400" cy="27432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Video</a:t>
                </a:r>
              </a:p>
            </p:txBody>
          </p:sp>
          <p:sp>
            <p:nvSpPr>
              <p:cNvPr id="27" name="Rectangle: Rounded Corners 26">
                <a:hlinkClick r:id="rId9"/>
                <a:extLst>
                  <a:ext uri="{FF2B5EF4-FFF2-40B4-BE49-F238E27FC236}">
                    <a16:creationId xmlns:a16="http://schemas.microsoft.com/office/drawing/2014/main" id="{46EAD68B-2190-4C4B-C606-992AA0F6B855}"/>
                  </a:ext>
                </a:extLst>
              </p:cNvPr>
              <p:cNvSpPr/>
              <p:nvPr/>
            </p:nvSpPr>
            <p:spPr bwMode="auto">
              <a:xfrm>
                <a:off x="3454645" y="3957925"/>
                <a:ext cx="1188720" cy="27432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Presentation</a:t>
                </a: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55087D2-C155-4FFF-BA72-80B8904CDF31}"/>
              </a:ext>
            </a:extLst>
          </p:cNvPr>
          <p:cNvSpPr/>
          <p:nvPr/>
        </p:nvSpPr>
        <p:spPr bwMode="auto">
          <a:xfrm>
            <a:off x="7573453" y="4376573"/>
            <a:ext cx="1920240" cy="2011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42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282828"/>
                </a:solidFill>
                <a:latin typeface="Segoe"/>
                <a:ea typeface="Tahoma" panose="020B0604030504040204" pitchFamily="34" charset="0"/>
                <a:cs typeface="Segoe UI Light" panose="020B0502040204020203" pitchFamily="34" charset="0"/>
              </a:rPr>
              <a:t>Add a Modern, Cloud-based Phone System to Microsoft Teams</a:t>
            </a:r>
            <a:endParaRPr lang="en-GB" sz="1200" dirty="0">
              <a:solidFill>
                <a:srgbClr val="282828"/>
              </a:solidFill>
              <a:latin typeface="Segoe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B7B5C5-DC28-7CDB-2BEC-B6BB1585009A}"/>
              </a:ext>
            </a:extLst>
          </p:cNvPr>
          <p:cNvSpPr/>
          <p:nvPr/>
        </p:nvSpPr>
        <p:spPr bwMode="auto">
          <a:xfrm>
            <a:off x="9570557" y="4376573"/>
            <a:ext cx="1920240" cy="2011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42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282828"/>
                </a:solidFill>
                <a:latin typeface="Segoe"/>
                <a:ea typeface="Tahoma" panose="020B0604030504040204" pitchFamily="34" charset="0"/>
                <a:cs typeface="Segoe UI Light" panose="020B0502040204020203" pitchFamily="34" charset="0"/>
              </a:rPr>
              <a:t>Adapt to the Needs of Hybrid Work with Teams Rooms and Apps</a:t>
            </a:r>
            <a:endParaRPr lang="en-GB" sz="1200" dirty="0">
              <a:solidFill>
                <a:srgbClr val="282828"/>
              </a:solidFill>
              <a:latin typeface="Segoe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angle: Rounded Corners 30">
            <a:hlinkClick r:id="rId10"/>
            <a:extLst>
              <a:ext uri="{FF2B5EF4-FFF2-40B4-BE49-F238E27FC236}">
                <a16:creationId xmlns:a16="http://schemas.microsoft.com/office/drawing/2014/main" id="{2CF4E998-2E2C-83A7-CB8C-1001657F3BCE}"/>
              </a:ext>
            </a:extLst>
          </p:cNvPr>
          <p:cNvSpPr/>
          <p:nvPr/>
        </p:nvSpPr>
        <p:spPr bwMode="auto">
          <a:xfrm>
            <a:off x="3953256" y="5567245"/>
            <a:ext cx="914400" cy="27432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Video</a:t>
            </a:r>
          </a:p>
        </p:txBody>
      </p:sp>
      <p:sp>
        <p:nvSpPr>
          <p:cNvPr id="32" name="Rectangle: Rounded Corners 31">
            <a:hlinkClick r:id="rId11"/>
            <a:extLst>
              <a:ext uri="{FF2B5EF4-FFF2-40B4-BE49-F238E27FC236}">
                <a16:creationId xmlns:a16="http://schemas.microsoft.com/office/drawing/2014/main" id="{3B7A6936-13E0-3414-30AD-1FB9411B5F79}"/>
              </a:ext>
            </a:extLst>
          </p:cNvPr>
          <p:cNvSpPr/>
          <p:nvPr/>
        </p:nvSpPr>
        <p:spPr bwMode="auto">
          <a:xfrm>
            <a:off x="3835201" y="5895794"/>
            <a:ext cx="1188720" cy="27432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Presentation</a:t>
            </a:r>
          </a:p>
        </p:txBody>
      </p:sp>
      <p:sp>
        <p:nvSpPr>
          <p:cNvPr id="34" name="Rectangle: Rounded Corners 33">
            <a:hlinkClick r:id="rId12"/>
            <a:extLst>
              <a:ext uri="{FF2B5EF4-FFF2-40B4-BE49-F238E27FC236}">
                <a16:creationId xmlns:a16="http://schemas.microsoft.com/office/drawing/2014/main" id="{F2B47C9F-9825-80DA-EAB9-8B913DE3BF10}"/>
              </a:ext>
            </a:extLst>
          </p:cNvPr>
          <p:cNvSpPr/>
          <p:nvPr/>
        </p:nvSpPr>
        <p:spPr bwMode="auto">
          <a:xfrm>
            <a:off x="5931936" y="5567245"/>
            <a:ext cx="914400" cy="27432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Video</a:t>
            </a:r>
          </a:p>
        </p:txBody>
      </p:sp>
      <p:sp>
        <p:nvSpPr>
          <p:cNvPr id="35" name="Rectangle: Rounded Corners 34">
            <a:hlinkClick r:id="rId13"/>
            <a:extLst>
              <a:ext uri="{FF2B5EF4-FFF2-40B4-BE49-F238E27FC236}">
                <a16:creationId xmlns:a16="http://schemas.microsoft.com/office/drawing/2014/main" id="{298C2D7B-76DA-9C96-D8FD-39275D7BEBF3}"/>
              </a:ext>
            </a:extLst>
          </p:cNvPr>
          <p:cNvSpPr/>
          <p:nvPr/>
        </p:nvSpPr>
        <p:spPr bwMode="auto">
          <a:xfrm>
            <a:off x="5813881" y="5895794"/>
            <a:ext cx="1188720" cy="27432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Presentation</a:t>
            </a:r>
          </a:p>
        </p:txBody>
      </p:sp>
      <p:sp>
        <p:nvSpPr>
          <p:cNvPr id="37" name="Rectangle: Rounded Corners 36">
            <a:hlinkClick r:id="rId14"/>
            <a:extLst>
              <a:ext uri="{FF2B5EF4-FFF2-40B4-BE49-F238E27FC236}">
                <a16:creationId xmlns:a16="http://schemas.microsoft.com/office/drawing/2014/main" id="{ADADF3F3-72A3-9594-17B2-6EB994304152}"/>
              </a:ext>
            </a:extLst>
          </p:cNvPr>
          <p:cNvSpPr/>
          <p:nvPr/>
        </p:nvSpPr>
        <p:spPr bwMode="auto">
          <a:xfrm>
            <a:off x="8123965" y="5567245"/>
            <a:ext cx="914400" cy="27432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Video</a:t>
            </a:r>
          </a:p>
        </p:txBody>
      </p:sp>
      <p:sp>
        <p:nvSpPr>
          <p:cNvPr id="38" name="Rectangle: Rounded Corners 37">
            <a:hlinkClick r:id="rId15"/>
            <a:extLst>
              <a:ext uri="{FF2B5EF4-FFF2-40B4-BE49-F238E27FC236}">
                <a16:creationId xmlns:a16="http://schemas.microsoft.com/office/drawing/2014/main" id="{C0CE7831-653A-6784-CE6C-7A3F93512A76}"/>
              </a:ext>
            </a:extLst>
          </p:cNvPr>
          <p:cNvSpPr/>
          <p:nvPr/>
        </p:nvSpPr>
        <p:spPr bwMode="auto">
          <a:xfrm>
            <a:off x="8005910" y="5895794"/>
            <a:ext cx="1188720" cy="27432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Presentation</a:t>
            </a:r>
          </a:p>
        </p:txBody>
      </p:sp>
      <p:sp>
        <p:nvSpPr>
          <p:cNvPr id="40" name="Rectangle: Rounded Corners 39">
            <a:hlinkClick r:id="rId16"/>
            <a:extLst>
              <a:ext uri="{FF2B5EF4-FFF2-40B4-BE49-F238E27FC236}">
                <a16:creationId xmlns:a16="http://schemas.microsoft.com/office/drawing/2014/main" id="{43FC961E-17C8-6BF6-C4EE-057E3A2EB637}"/>
              </a:ext>
            </a:extLst>
          </p:cNvPr>
          <p:cNvSpPr/>
          <p:nvPr/>
        </p:nvSpPr>
        <p:spPr bwMode="auto">
          <a:xfrm>
            <a:off x="10131908" y="5567245"/>
            <a:ext cx="914400" cy="27432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Video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E0BBCDC-8CC5-048E-05F7-475AC5BAB13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635204" y="64734"/>
            <a:ext cx="1600200" cy="1600200"/>
          </a:xfrm>
          <a:prstGeom prst="rect">
            <a:avLst/>
          </a:prstGeom>
        </p:spPr>
      </p:pic>
      <p:sp>
        <p:nvSpPr>
          <p:cNvPr id="2" name="Rectangle: Rounded Corners 1">
            <a:hlinkClick r:id="rId18"/>
            <a:extLst>
              <a:ext uri="{FF2B5EF4-FFF2-40B4-BE49-F238E27FC236}">
                <a16:creationId xmlns:a16="http://schemas.microsoft.com/office/drawing/2014/main" id="{69D86011-A4AB-AD46-C23A-9877C4EC3926}"/>
              </a:ext>
            </a:extLst>
          </p:cNvPr>
          <p:cNvSpPr/>
          <p:nvPr/>
        </p:nvSpPr>
        <p:spPr bwMode="auto">
          <a:xfrm>
            <a:off x="10017187" y="5895794"/>
            <a:ext cx="1188720" cy="27432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49107281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0FC26-1BD7-5139-1E33-7AA11CF7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527" y="2806995"/>
            <a:ext cx="9401560" cy="1122969"/>
          </a:xfrm>
        </p:spPr>
        <p:txBody>
          <a:bodyPr/>
          <a:lstStyle/>
          <a:p>
            <a:r>
              <a:rPr lang="en-US" sz="4400" dirty="0">
                <a:latin typeface="+mn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5242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icrosoft 365 PPT Template - 2018">
  <a:themeElements>
    <a:clrScheme name="Custom 4">
      <a:dk1>
        <a:srgbClr val="282828"/>
      </a:dk1>
      <a:lt1>
        <a:srgbClr val="FFFFFF"/>
      </a:lt1>
      <a:dk2>
        <a:srgbClr val="282828"/>
      </a:dk2>
      <a:lt2>
        <a:srgbClr val="FFFFFF"/>
      </a:lt2>
      <a:accent1>
        <a:srgbClr val="0078D4"/>
      </a:accent1>
      <a:accent2>
        <a:srgbClr val="002050"/>
      </a:accent2>
      <a:accent3>
        <a:srgbClr val="939393"/>
      </a:accent3>
      <a:accent4>
        <a:srgbClr val="00BCF2"/>
      </a:accent4>
      <a:accent5>
        <a:srgbClr val="6C6E6C"/>
      </a:accent5>
      <a:accent6>
        <a:srgbClr val="2E2F2E"/>
      </a:accent6>
      <a:hlink>
        <a:srgbClr val="0078D4"/>
      </a:hlink>
      <a:folHlink>
        <a:srgbClr val="0078D4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MB Powerpoint Template" id="{71B720F1-92D5-4257-BC98-60F4052D35CD}" vid="{A7513FCD-D302-4FB2-A935-A5C21CBE7C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9778E09143CF4FB8167E0D38CBEC68" ma:contentTypeVersion="26" ma:contentTypeDescription="Create a new document." ma:contentTypeScope="" ma:versionID="6802feced607c04041dea11f9ec72230">
  <xsd:schema xmlns:xsd="http://www.w3.org/2001/XMLSchema" xmlns:xs="http://www.w3.org/2001/XMLSchema" xmlns:p="http://schemas.microsoft.com/office/2006/metadata/properties" xmlns:ns1="http://schemas.microsoft.com/sharepoint/v3" xmlns:ns2="d6c6fe15-d90d-49f3-937e-f318cae44aa6" xmlns:ns3="230e9df3-be65-4c73-a93b-d1236ebd677e" xmlns:ns4="99b6429f-2bb1-4f8b-b013-422cb7c5f309" targetNamespace="http://schemas.microsoft.com/office/2006/metadata/properties" ma:root="true" ma:fieldsID="1056a194d2f04351bd0c0ac936345a5c" ns1:_="" ns2:_="" ns3:_="" ns4:_="">
    <xsd:import namespace="http://schemas.microsoft.com/sharepoint/v3"/>
    <xsd:import namespace="d6c6fe15-d90d-49f3-937e-f318cae44aa6"/>
    <xsd:import namespace="230e9df3-be65-4c73-a93b-d1236ebd677e"/>
    <xsd:import namespace="99b6429f-2bb1-4f8b-b013-422cb7c5f309"/>
    <xsd:element name="properties">
      <xsd:complexType>
        <xsd:sequence>
          <xsd:element name="documentManagement">
            <xsd:complexType>
              <xsd:all>
                <xsd:element ref="ns2:Ticket_x0020_Number"/>
                <xsd:element ref="ns2:Description" minOccurs="0"/>
                <xsd:element ref="ns2:Owner"/>
                <xsd:element ref="ns2:Resource_x0020_type" minOccurs="0"/>
                <xsd:element ref="ns2:Topic" minOccurs="0"/>
                <xsd:element ref="ns2:Teamssubtopic" minOccurs="0"/>
                <xsd:element ref="ns2:Security_x002c__x0020_Compliance_x002c__x0020__x0026__x0020_Identity_x0020_subtopic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c6fe15-d90d-49f3-937e-f318cae44aa6" elementFormDefault="qualified">
    <xsd:import namespace="http://schemas.microsoft.com/office/2006/documentManagement/types"/>
    <xsd:import namespace="http://schemas.microsoft.com/office/infopath/2007/PartnerControls"/>
    <xsd:element name="Ticket_x0020_Number" ma:index="1" ma:displayName="Ticket Number" ma:description="Enter the Request ID from your request submission." ma:internalName="Ticket_x0020_Number">
      <xsd:simpleType>
        <xsd:restriction base="dms:Text">
          <xsd:maxLength value="4"/>
        </xsd:restriction>
      </xsd:simpleType>
    </xsd:element>
    <xsd:element name="Description" ma:index="3" nillable="true" ma:displayName="Description" ma:format="Dropdown" ma:internalName="Description">
      <xsd:simpleType>
        <xsd:restriction base="dms:Note">
          <xsd:maxLength value="255"/>
        </xsd:restriction>
      </xsd:simpleType>
    </xsd:element>
    <xsd:element name="Owner" ma:index="4" ma:displayName="FTE Owner" ma:format="Dropdown" ma:list="UserInfo" ma:SharePointGroup="0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source_x0020_type" ma:index="5" nillable="true" ma:displayName="Resource type" ma:format="Dropdown" ma:internalName="Resource_x0020_type">
      <xsd:simpleType>
        <xsd:restriction base="dms:Choice">
          <xsd:enumeration value="Hidden"/>
          <xsd:enumeration value="Marketing Materials"/>
          <xsd:enumeration value="Sales Tools"/>
          <xsd:enumeration value="Success Stories/Case Studies"/>
          <xsd:enumeration value="Practice Development"/>
          <xsd:enumeration value="Workshops"/>
          <xsd:enumeration value="FAQ"/>
        </xsd:restriction>
      </xsd:simpleType>
    </xsd:element>
    <xsd:element name="Topic" ma:index="6" nillable="true" ma:displayName="Topic" ma:format="Dropdown" ma:internalName="Topic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Hidden"/>
                    <xsd:enumeration value="General"/>
                    <xsd:enumeration value="Secure Work from Anywhere"/>
                    <xsd:enumeration value="Teams"/>
                    <xsd:enumeration value="Security, Compliance, &amp; Identity"/>
                    <xsd:enumeration value="Employee Experience"/>
                    <xsd:enumeration value="Endpoint Management"/>
                    <xsd:enumeration value="Frontline Worker"/>
                    <xsd:enumeration value="Small &amp; Medium Business"/>
                    <xsd:enumeration value="Choice 10"/>
                  </xsd:restriction>
                </xsd:simpleType>
              </xsd:element>
            </xsd:sequence>
          </xsd:extension>
        </xsd:complexContent>
      </xsd:complexType>
    </xsd:element>
    <xsd:element name="Teamssubtopic" ma:index="7" nillable="true" ma:displayName="Teams subtopic" ma:format="RadioButtons" ma:internalName="Teamssubtopic">
      <xsd:simpleType>
        <xsd:restriction base="dms:Choice">
          <xsd:enumeration value="Deployment &amp; Adoption"/>
          <xsd:enumeration value="Meetings, Calling, &amp; Devices"/>
          <xsd:enumeration value="Custom Solutions"/>
          <xsd:enumeration value="App Development"/>
        </xsd:restriction>
      </xsd:simpleType>
    </xsd:element>
    <xsd:element name="Security_x002c__x0020_Compliance_x002c__x0020__x0026__x0020_Identity_x0020_subtopic" ma:index="8" nillable="true" ma:displayName="Security, Compliance, &amp; Identity subtopic" ma:format="Dropdown" ma:internalName="Security_x002c__x0020_Compliance_x002c__x0020__x0026__x0020_Identity_x0020_subtopic">
      <xsd:simpleType>
        <xsd:restriction base="dms:Choice">
          <xsd:enumeration value="Security"/>
          <xsd:enumeration value="Compliance"/>
          <xsd:enumeration value="Identity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2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e847729-6ebe-44fc-9437-6c532099daf1}" ma:internalName="TaxCatchAll" ma:showField="CatchAllData" ma:web="99b6429f-2bb1-4f8b-b013-422cb7c5f3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b6429f-2bb1-4f8b-b013-422cb7c5f309" elementFormDefault="qualified">
    <xsd:import namespace="http://schemas.microsoft.com/office/2006/documentManagement/types"/>
    <xsd:import namespace="http://schemas.microsoft.com/office/infopath/2007/PartnerControls"/>
    <xsd:element name="SharedWithUsers" ma:index="2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Owner xmlns="d6c6fe15-d90d-49f3-937e-f318cae44aa6">
      <UserInfo>
        <DisplayName>Emmy Jäger</DisplayName>
        <AccountId>3338</AccountId>
        <AccountType/>
      </UserInfo>
    </Owner>
    <Topic xmlns="d6c6fe15-d90d-49f3-937e-f318cae44aa6">
      <Value>Small &amp; Medium Business</Value>
    </Topic>
    <Resource_x0020_type xmlns="d6c6fe15-d90d-49f3-937e-f318cae44aa6" xsi:nil="true"/>
    <Security_x002c__x0020_Compliance_x002c__x0020__x0026__x0020_Identity_x0020_subtopic xmlns="d6c6fe15-d90d-49f3-937e-f318cae44aa6" xsi:nil="true"/>
    <lcf76f155ced4ddcb4097134ff3c332f xmlns="d6c6fe15-d90d-49f3-937e-f318cae44aa6">
      <Terms xmlns="http://schemas.microsoft.com/office/infopath/2007/PartnerControls"/>
    </lcf76f155ced4ddcb4097134ff3c332f>
    <Description xmlns="d6c6fe15-d90d-49f3-937e-f318cae44aa6" xsi:nil="true"/>
    <Ticket_x0020_Number xmlns="d6c6fe15-d90d-49f3-937e-f318cae44aa6">2924</Ticket_x0020_Number>
    <Teamssubtopic xmlns="d6c6fe15-d90d-49f3-937e-f318cae44aa6" xsi:nil="true"/>
    <TaxCatchAll xmlns="230e9df3-be65-4c73-a93b-d1236ebd677e" xsi:nil="true"/>
  </documentManagement>
</p:properties>
</file>

<file path=customXml/itemProps1.xml><?xml version="1.0" encoding="utf-8"?>
<ds:datastoreItem xmlns:ds="http://schemas.openxmlformats.org/officeDocument/2006/customXml" ds:itemID="{8A39B59E-D445-485C-B3A9-CFDDC723D8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336D8D-23EB-47FB-B84A-02F154FC93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6c6fe15-d90d-49f3-937e-f318cae44aa6"/>
    <ds:schemaRef ds:uri="230e9df3-be65-4c73-a93b-d1236ebd677e"/>
    <ds:schemaRef ds:uri="99b6429f-2bb1-4f8b-b013-422cb7c5f3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CB9662-3B34-4760-8A9F-3DA7331239D4}">
  <ds:schemaRefs>
    <ds:schemaRef ds:uri="http://schemas.microsoft.com/sharepoint/v3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e8a42668-3301-4dc4-b798-57f1454db464"/>
    <ds:schemaRef ds:uri="http://purl.org/dc/terms/"/>
    <ds:schemaRef ds:uri="http://schemas.microsoft.com/office/2006/documentManagement/types"/>
    <ds:schemaRef ds:uri="http://purl.org/dc/dcmitype/"/>
    <ds:schemaRef ds:uri="3ab85ab6-a132-42b0-b056-b66afce1a3cb"/>
    <ds:schemaRef ds:uri="http://schemas.microsoft.com/office/2006/metadata/properties"/>
    <ds:schemaRef ds:uri="d6c6fe15-d90d-49f3-937e-f318cae44aa6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589</Words>
  <Application>Microsoft Office PowerPoint</Application>
  <PresentationFormat>Panorámica</PresentationFormat>
  <Paragraphs>68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2" baseType="lpstr">
      <vt:lpstr>Arial</vt:lpstr>
      <vt:lpstr>Calibri</vt:lpstr>
      <vt:lpstr>Segoe</vt:lpstr>
      <vt:lpstr>Segoe UI</vt:lpstr>
      <vt:lpstr>Segoe UI Semibold</vt:lpstr>
      <vt:lpstr>Wingdings</vt:lpstr>
      <vt:lpstr>Microsoft 365 PPT Template - 2018</vt:lpstr>
      <vt:lpstr>Microsoft 365  SMB Masters Professional</vt:lpstr>
      <vt:lpstr>Microsoft 365 SMB Masters Program Overview</vt:lpstr>
      <vt:lpstr>Sales Professional videos and presentations</vt:lpstr>
      <vt:lpstr>Technical Professional videos and presentations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365 SMB Masters Professional partner deck</dc:title>
  <dc:creator>Sophia Stead (RedCloud Consulting Inc)</dc:creator>
  <cp:lastModifiedBy>Carla Cunietti</cp:lastModifiedBy>
  <cp:revision>3</cp:revision>
  <dcterms:created xsi:type="dcterms:W3CDTF">2023-04-25T15:20:17Z</dcterms:created>
  <dcterms:modified xsi:type="dcterms:W3CDTF">2023-10-20T13:25:38Z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0x010100239778E09143CF4FB8167E0D38CBEC68</vt:lpwstr>
  </property>
  <property fmtid="{D5CDD505-2E9C-101B-9397-08002B2CF9AE}" pid="3" name="MediaServiceImageTags">
    <vt:lpwstr/>
  </property>
</Properties>
</file>