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BBF5430_7E29D3B2.xml" ContentType="application/vnd.ms-powerpoint.comments+xml"/>
  <Override PartName="/ppt/tags/tag1.xml" ContentType="application/vnd.openxmlformats-officedocument.presentationml.tags+xml"/>
  <Override PartName="/ppt/notesSlides/notesSlide3.xml" ContentType="application/vnd.openxmlformats-officedocument.presentationml.notesSlide+xml"/>
  <Override PartName="/ppt/comments/modernComment_7BBF5A78_B1B0F2B0.xml" ContentType="application/vnd.ms-powerpoint.comments+xml"/>
  <Override PartName="/ppt/comments/modernComment_7BBF5A79_F0ADD1C8.xml" ContentType="application/vnd.ms-powerpoint.comments+xml"/>
  <Override PartName="/ppt/notesSlides/notesSlide4.xml" ContentType="application/vnd.openxmlformats-officedocument.presentationml.notesSlide+xml"/>
  <Override PartName="/ppt/comments/modernComment_7BBF5A7A_35450DF2.xml" ContentType="application/vnd.ms-powerpoint.comments+xml"/>
  <Override PartName="/ppt/notesSlides/notesSlide5.xml" ContentType="application/vnd.openxmlformats-officedocument.presentationml.notesSlide+xml"/>
  <Override PartName="/ppt/comments/modernComment_7BBF5A7B_FA90BE37.xml" ContentType="application/vnd.ms-powerpoint.comments+xml"/>
  <Override PartName="/ppt/notesSlides/notesSlide6.xml" ContentType="application/vnd.openxmlformats-officedocument.presentationml.notesSlide+xml"/>
  <Override PartName="/ppt/comments/modernComment_7BBF5A7C_BED74206.xml" ContentType="application/vnd.ms-powerpoint.comments+xml"/>
  <Override PartName="/ppt/notesSlides/notesSlide7.xml" ContentType="application/vnd.openxmlformats-officedocument.presentationml.notesSlide+xml"/>
  <Override PartName="/ppt/comments/modernComment_7BBF5A7D_F3043043.xml" ContentType="application/vnd.ms-powerpoint.comments+xml"/>
  <Override PartName="/ppt/notesSlides/notesSlide8.xml" ContentType="application/vnd.openxmlformats-officedocument.presentationml.notesSlide+xml"/>
  <Override PartName="/ppt/comments/modernComment_7BBF5437_29A35A1C.xml" ContentType="application/vnd.ms-powerpoint.comment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comments/modernComment_7BBF5A7E_D58534F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BBF5A80_A2FFFDB7.xml" ContentType="application/vnd.ms-powerpoint.comments+xml"/>
  <Override PartName="/ppt/notesSlides/notesSlide12.xml" ContentType="application/vnd.openxmlformats-officedocument.presentationml.notesSlide+xml"/>
  <Override PartName="/ppt/comments/modernComment_7BBF5A81_E21F1F75.xml" ContentType="application/vnd.ms-powerpoint.comments+xml"/>
  <Override PartName="/ppt/notesSlides/notesSlide13.xml" ContentType="application/vnd.openxmlformats-officedocument.presentationml.notesSlide+xml"/>
  <Override PartName="/ppt/comments/modernComment_7BBF5A82_994F8DFE.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BBF5A87_54D2D275.xml" ContentType="application/vnd.ms-powerpoint.comment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302" r:id="rId4"/>
    <p:sldMasterId id="2147484220" r:id="rId5"/>
    <p:sldMasterId id="2147484243" r:id="rId6"/>
  </p:sldMasterIdLst>
  <p:notesMasterIdLst>
    <p:notesMasterId r:id="rId26"/>
  </p:notesMasterIdLst>
  <p:sldIdLst>
    <p:sldId id="2076138058" r:id="rId7"/>
    <p:sldId id="2076136496" r:id="rId8"/>
    <p:sldId id="2076138104" r:id="rId9"/>
    <p:sldId id="2076138105" r:id="rId10"/>
    <p:sldId id="2076138106" r:id="rId11"/>
    <p:sldId id="2076138107" r:id="rId12"/>
    <p:sldId id="2076138108" r:id="rId13"/>
    <p:sldId id="2076138109" r:id="rId14"/>
    <p:sldId id="2076136503" r:id="rId15"/>
    <p:sldId id="2076138110" r:id="rId16"/>
    <p:sldId id="2076138111" r:id="rId17"/>
    <p:sldId id="2076138112" r:id="rId18"/>
    <p:sldId id="2076138113" r:id="rId19"/>
    <p:sldId id="2076138114" r:id="rId20"/>
    <p:sldId id="2076138115" r:id="rId21"/>
    <p:sldId id="2076138120" r:id="rId22"/>
    <p:sldId id="2076138116" r:id="rId23"/>
    <p:sldId id="2076138119" r:id="rId24"/>
    <p:sldId id="2076138076" r:id="rId25"/>
  </p:sldIdLst>
  <p:sldSz cx="12436475" cy="6994525"/>
  <p:notesSz cx="6858000" cy="2476500"/>
  <p:defaultTextStyle>
    <a:defPPr>
      <a:defRPr lang="en-US"/>
    </a:defPPr>
    <a:lvl1pPr marL="0" algn="l" defTabSz="932688" rtl="0" eaLnBrk="1" latinLnBrk="0" hangingPunct="1">
      <a:defRPr sz="1800" kern="1200">
        <a:solidFill>
          <a:schemeClr val="tx1"/>
        </a:solidFill>
        <a:latin typeface="+mn-lt"/>
        <a:ea typeface="+mn-ea"/>
        <a:cs typeface="+mn-cs"/>
      </a:defRPr>
    </a:lvl1pPr>
    <a:lvl2pPr marL="466344" algn="l" defTabSz="932688" rtl="0" eaLnBrk="1" latinLnBrk="0" hangingPunct="1">
      <a:defRPr sz="1800" kern="1200">
        <a:solidFill>
          <a:schemeClr val="tx1"/>
        </a:solidFill>
        <a:latin typeface="+mn-lt"/>
        <a:ea typeface="+mn-ea"/>
        <a:cs typeface="+mn-cs"/>
      </a:defRPr>
    </a:lvl2pPr>
    <a:lvl3pPr marL="932688" algn="l" defTabSz="932688" rtl="0" eaLnBrk="1" latinLnBrk="0" hangingPunct="1">
      <a:defRPr sz="1800" kern="1200">
        <a:solidFill>
          <a:schemeClr val="tx1"/>
        </a:solidFill>
        <a:latin typeface="+mn-lt"/>
        <a:ea typeface="+mn-ea"/>
        <a:cs typeface="+mn-cs"/>
      </a:defRPr>
    </a:lvl3pPr>
    <a:lvl4pPr marL="1399032" algn="l" defTabSz="932688" rtl="0" eaLnBrk="1" latinLnBrk="0" hangingPunct="1">
      <a:defRPr sz="1800" kern="1200">
        <a:solidFill>
          <a:schemeClr val="tx1"/>
        </a:solidFill>
        <a:latin typeface="+mn-lt"/>
        <a:ea typeface="+mn-ea"/>
        <a:cs typeface="+mn-cs"/>
      </a:defRPr>
    </a:lvl4pPr>
    <a:lvl5pPr marL="1865376" algn="l" defTabSz="932688" rtl="0" eaLnBrk="1" latinLnBrk="0" hangingPunct="1">
      <a:defRPr sz="1800" kern="1200">
        <a:solidFill>
          <a:schemeClr val="tx1"/>
        </a:solidFill>
        <a:latin typeface="+mn-lt"/>
        <a:ea typeface="+mn-ea"/>
        <a:cs typeface="+mn-cs"/>
      </a:defRPr>
    </a:lvl5pPr>
    <a:lvl6pPr marL="2331720" algn="l" defTabSz="932688" rtl="0" eaLnBrk="1" latinLnBrk="0" hangingPunct="1">
      <a:defRPr sz="1800" kern="1200">
        <a:solidFill>
          <a:schemeClr val="tx1"/>
        </a:solidFill>
        <a:latin typeface="+mn-lt"/>
        <a:ea typeface="+mn-ea"/>
        <a:cs typeface="+mn-cs"/>
      </a:defRPr>
    </a:lvl6pPr>
    <a:lvl7pPr marL="2798064" algn="l" defTabSz="932688" rtl="0" eaLnBrk="1" latinLnBrk="0" hangingPunct="1">
      <a:defRPr sz="1800" kern="1200">
        <a:solidFill>
          <a:schemeClr val="tx1"/>
        </a:solidFill>
        <a:latin typeface="+mn-lt"/>
        <a:ea typeface="+mn-ea"/>
        <a:cs typeface="+mn-cs"/>
      </a:defRPr>
    </a:lvl7pPr>
    <a:lvl8pPr marL="3264408" algn="l" defTabSz="932688" rtl="0" eaLnBrk="1" latinLnBrk="0" hangingPunct="1">
      <a:defRPr sz="1800" kern="1200">
        <a:solidFill>
          <a:schemeClr val="tx1"/>
        </a:solidFill>
        <a:latin typeface="+mn-lt"/>
        <a:ea typeface="+mn-ea"/>
        <a:cs typeface="+mn-cs"/>
      </a:defRPr>
    </a:lvl8pPr>
    <a:lvl9pPr marL="3730752" algn="l" defTabSz="9326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E0E75D12-3901-4341-BB9C-E3E665ABED8F}">
          <p14:sldIdLst>
            <p14:sldId id="2076138058"/>
          </p14:sldIdLst>
        </p14:section>
        <p14:section name="Warum Microsoft Teams" id="{1FFD7B9C-3AB6-4BF4-93E8-CC49260F59F2}">
          <p14:sldIdLst>
            <p14:sldId id="2076136496"/>
            <p14:sldId id="2076138104"/>
            <p14:sldId id="2076138105"/>
            <p14:sldId id="2076138106"/>
            <p14:sldId id="2076138107"/>
            <p14:sldId id="2076138108"/>
            <p14:sldId id="2076138109"/>
            <p14:sldId id="2076136503"/>
            <p14:sldId id="2076138110"/>
            <p14:sldId id="2076138111"/>
          </p14:sldIdLst>
        </p14:section>
        <p14:section name="So migrieren Sie" id="{5D307551-BF49-4B85-BE03-2FF1AD50427F}">
          <p14:sldIdLst>
            <p14:sldId id="2076138112"/>
            <p14:sldId id="2076138113"/>
            <p14:sldId id="2076138114"/>
          </p14:sldIdLst>
        </p14:section>
        <p14:section name="Wichtige Ressourcen" id="{8CEEA8CA-690A-42C7-89AB-E46A59C2A800}">
          <p14:sldIdLst>
            <p14:sldId id="2076138115"/>
            <p14:sldId id="2076138120"/>
            <p14:sldId id="2076138116"/>
            <p14:sldId id="2076138119"/>
            <p14:sldId id="2076138076"/>
          </p14:sldIdLst>
        </p14:section>
      </p14:sectionLst>
    </p:ext>
    <p:ext uri="{EFAFB233-063F-42B5-8137-9DF3F51BA10A}">
      <p15:sldGuideLst xmlns:p15="http://schemas.microsoft.com/office/powerpoint/2012/main">
        <p15:guide id="1" orient="horz" pos="2179" userDrawn="1">
          <p15:clr>
            <a:srgbClr val="A4A3A4"/>
          </p15:clr>
        </p15:guide>
        <p15:guide id="2" pos="3917">
          <p15:clr>
            <a:srgbClr val="A4A3A4"/>
          </p15:clr>
        </p15:guide>
        <p15:guide id="3" orient="horz" pos="715" userDrawn="1">
          <p15:clr>
            <a:srgbClr val="A4A3A4"/>
          </p15:clr>
        </p15:guide>
        <p15:guide id="4" orient="horz" pos="1672" userDrawn="1">
          <p15:clr>
            <a:srgbClr val="A4A3A4"/>
          </p15:clr>
        </p15:guide>
        <p15:guide id="5" pos="3005" userDrawn="1">
          <p15:clr>
            <a:srgbClr val="A4A3A4"/>
          </p15:clr>
        </p15:guide>
        <p15:guide id="6" pos="34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3"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900"/>
    <a:srgbClr val="189ED9"/>
    <a:srgbClr val="7B83EB"/>
    <a:srgbClr val="611F69"/>
    <a:srgbClr val="008575"/>
    <a:srgbClr val="EB4335"/>
    <a:srgbClr val="1A6798"/>
    <a:srgbClr val="555CAA"/>
    <a:srgbClr val="238ACB"/>
    <a:srgbClr val="31A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15" autoAdjust="0"/>
    <p:restoredTop sz="86683" autoAdjust="0"/>
  </p:normalViewPr>
  <p:slideViewPr>
    <p:cSldViewPr snapToGrid="0">
      <p:cViewPr varScale="1">
        <p:scale>
          <a:sx n="87" d="100"/>
          <a:sy n="87" d="100"/>
        </p:scale>
        <p:origin x="327" y="33"/>
      </p:cViewPr>
      <p:guideLst>
        <p:guide orient="horz" pos="2179"/>
        <p:guide pos="3917"/>
        <p:guide orient="horz" pos="715"/>
        <p:guide orient="horz" pos="1672"/>
        <p:guide pos="3005"/>
        <p:guide pos="346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comments/modernComment_7BBF5430_7E29D3B2.xml><?xml version="1.0" encoding="utf-8"?>
<p188:cmLst xmlns:a="http://schemas.openxmlformats.org/drawingml/2006/main" xmlns:r="http://schemas.openxmlformats.org/officeDocument/2006/relationships" xmlns:p188="http://schemas.microsoft.com/office/powerpoint/2018/8/main">
  <p188:cm id="{324A5895-1C86-44D3-AB08-B049C904FF57}" authorId="{00000000-0000-0000-0000-000000000000}" created="2020-09-25T07:21:58.586">
    <ac:deMkLst xmlns:ac="http://schemas.microsoft.com/office/drawing/2013/main/command">
      <pc:docMk xmlns:pc="http://schemas.microsoft.com/office/powerpoint/2013/main/command"/>
      <pc:sldMk xmlns:pc="http://schemas.microsoft.com/office/powerpoint/2013/main/command" cId="2116670386" sldId="2076136496"/>
      <ac:spMk id="174" creationId="{8702CE9A-75E1-496E-8A84-BE64A527726F}"/>
    </ac:deMkLst>
    <p188:txBody>
      <a:bodyPr/>
      <a:lstStyle/>
      <a:p>
        <a:r>
          <a:rPr lang="de-DE"/>
          <a:t>Stammt aus "Microsoft365_Microsoft Teams Customer Pitch Deck"</a:t>
        </a:r>
      </a:p>
    </p188:txBody>
  </p188:cm>
</p188:cmLst>
</file>

<file path=ppt/comments/modernComment_7BBF5437_29A35A1C.xml><?xml version="1.0" encoding="utf-8"?>
<p188:cmLst xmlns:a="http://schemas.openxmlformats.org/drawingml/2006/main" xmlns:r="http://schemas.openxmlformats.org/officeDocument/2006/relationships" xmlns:p188="http://schemas.microsoft.com/office/powerpoint/2018/8/main">
  <p188:cm id="{0B38128D-6C10-4D12-BB86-65C242430840}" authorId="{00000000-0000-0000-0000-000000000000}" created="2020-09-25T07:26:28.992">
    <pc:sldMkLst xmlns:pc="http://schemas.microsoft.com/office/powerpoint/2013/main/command">
      <pc:docMk/>
      <pc:sldMk cId="698571292" sldId="2076136503"/>
    </pc:sldMkLst>
    <p188:txBody>
      <a:bodyPr/>
      <a:lstStyle/>
      <a:p>
        <a:r>
          <a:rPr lang="de-DE"/>
          <a:t>Stammt aus "Microsoft365_Microsoft Teams Customer Pitch Deck"</a:t>
        </a:r>
      </a:p>
    </p188:txBody>
  </p188:cm>
</p188:cmLst>
</file>

<file path=ppt/comments/modernComment_7BBF5A78_B1B0F2B0.xml><?xml version="1.0" encoding="utf-8"?>
<p188:cmLst xmlns:a="http://schemas.openxmlformats.org/drawingml/2006/main" xmlns:r="http://schemas.openxmlformats.org/officeDocument/2006/relationships" xmlns:p188="http://schemas.microsoft.com/office/powerpoint/2018/8/main">
  <p188:cm id="{16438987-4356-49F2-B7C4-93358A588594}" authorId="{00000000-0000-0000-0000-000000000000}" created="2020-09-25T07:22:36.538">
    <pc:sldMkLst xmlns:pc="http://schemas.microsoft.com/office/powerpoint/2013/main/command">
      <pc:docMk/>
      <pc:sldMk cId="2981163696" sldId="2076138104"/>
    </pc:sldMkLst>
    <p188:txBody>
      <a:bodyPr/>
      <a:lstStyle/>
      <a:p>
        <a:r>
          <a:rPr lang="de-DE"/>
          <a:t>Stammt aus "Skype for Business to Microsoft Teams Upgrade Presentation"</a:t>
        </a:r>
      </a:p>
    </p188:txBody>
  </p188:cm>
</p188:cmLst>
</file>

<file path=ppt/comments/modernComment_7BBF5A79_F0ADD1C8.xml><?xml version="1.0" encoding="utf-8"?>
<p188:cmLst xmlns:a="http://schemas.openxmlformats.org/drawingml/2006/main" xmlns:r="http://schemas.openxmlformats.org/officeDocument/2006/relationships" xmlns:p188="http://schemas.microsoft.com/office/powerpoint/2018/8/main">
  <p188:cm id="{6CBE4D02-A394-4E59-9665-D7465A98DB81}" authorId="{00000000-0000-0000-0000-000000000000}" created="2020-09-25T07:22:46.285">
    <pc:sldMkLst xmlns:pc="http://schemas.microsoft.com/office/powerpoint/2013/main/command">
      <pc:docMk/>
      <pc:sldMk cId="4037923272" sldId="2076138105"/>
    </pc:sldMkLst>
    <p188:txBody>
      <a:bodyPr/>
      <a:lstStyle/>
      <a:p>
        <a:r>
          <a:rPr lang="de-DE"/>
          <a:t>Stammt aus "Skype for Business to Microsoft Teams Upgrade Presentation"</a:t>
        </a:r>
      </a:p>
    </p188:txBody>
  </p188:cm>
</p188:cmLst>
</file>

<file path=ppt/comments/modernComment_7BBF5A7A_35450DF2.xml><?xml version="1.0" encoding="utf-8"?>
<p188:cmLst xmlns:a="http://schemas.openxmlformats.org/drawingml/2006/main" xmlns:r="http://schemas.openxmlformats.org/officeDocument/2006/relationships" xmlns:p188="http://schemas.microsoft.com/office/powerpoint/2018/8/main">
  <p188:cm id="{A9845D4F-7C59-4CB9-8422-F95823C7D9CC}" authorId="{00000000-0000-0000-0000-000000000000}" created="2020-09-25T07:23:23.704">
    <ac:deMkLst xmlns:ac="http://schemas.microsoft.com/office/drawing/2013/main/command">
      <pc:docMk xmlns:pc="http://schemas.microsoft.com/office/powerpoint/2013/main/command"/>
      <pc:sldMk xmlns:pc="http://schemas.microsoft.com/office/powerpoint/2013/main/command" cId="893718002" sldId="2076138106"/>
      <ac:spMk id="3" creationId="{C99E988B-106C-4025-B357-B47E875FF782}"/>
    </ac:deMkLst>
    <p188:txBody>
      <a:bodyPr/>
      <a:lstStyle/>
      <a:p>
        <a:r>
          <a:rPr lang="de-DE"/>
          <a:t>Stammt aus "Microsoft365_Microsoft Teams Customer Pitch Deck"</a:t>
        </a:r>
      </a:p>
    </p188:txBody>
  </p188:cm>
</p188:cmLst>
</file>

<file path=ppt/comments/modernComment_7BBF5A7B_FA90BE37.xml><?xml version="1.0" encoding="utf-8"?>
<p188:cmLst xmlns:a="http://schemas.openxmlformats.org/drawingml/2006/main" xmlns:r="http://schemas.openxmlformats.org/officeDocument/2006/relationships" xmlns:p188="http://schemas.microsoft.com/office/powerpoint/2018/8/main">
  <p188:cm id="{F5435DD1-BDEF-4960-9677-C76CAB04226B}" authorId="{00000000-0000-0000-0000-000000000000}" created="2020-09-25T07:23:58.442">
    <ac:deMkLst xmlns:ac="http://schemas.microsoft.com/office/drawing/2013/main/command">
      <pc:docMk xmlns:pc="http://schemas.microsoft.com/office/powerpoint/2013/main/command"/>
      <pc:sldMk xmlns:pc="http://schemas.microsoft.com/office/powerpoint/2013/main/command" cId="4203789879" sldId="2076138107"/>
      <ac:picMk id="18" creationId="{6D3C7AC4-6482-1D42-94A8-97ECE5D48C7A}"/>
    </ac:deMkLst>
    <p188:replyLst>
      <p188:reply id="{08CF19F0-2BD9-4C6A-B257-440DF30FC43C}" authorId="{00000000-0000-0000-0000-000000000000}" created="2020-09-25T07:24:14.054">
        <p188:txBody>
          <a:bodyPr/>
          <a:lstStyle/>
          <a:p>
            <a:r>
              <a:rPr lang="de-DE"/>
              <a:t>Speaker Notes stammen von einer öffentlich nutzbaren Folie aus "Skype for Business Server and Hybrid Upgrades to Teams Field Guidance - Internal Only"</a:t>
            </a:r>
          </a:p>
        </p188:txBody>
      </p188:reply>
    </p188:replyLst>
    <p188:txBody>
      <a:bodyPr/>
      <a:lstStyle/>
      <a:p>
        <a:r>
          <a:rPr lang="de-DE"/>
          <a:t>Stammt aus "Skype for Business to Microsoft Teams Upgrade Presentation"</a:t>
        </a:r>
      </a:p>
    </p188:txBody>
  </p188:cm>
</p188:cmLst>
</file>

<file path=ppt/comments/modernComment_7BBF5A7C_BED74206.xml><?xml version="1.0" encoding="utf-8"?>
<p188:cmLst xmlns:a="http://schemas.openxmlformats.org/drawingml/2006/main" xmlns:r="http://schemas.openxmlformats.org/officeDocument/2006/relationships" xmlns:p188="http://schemas.microsoft.com/office/powerpoint/2018/8/main">
  <p188:cm id="{B6B60F35-9C10-4063-B510-8CAFB67C4713}" authorId="{00000000-0000-0000-0000-000000000000}" created="2020-09-25T07:24:43.242">
    <pc:sldMkLst xmlns:pc="http://schemas.microsoft.com/office/powerpoint/2013/main/command">
      <pc:docMk/>
      <pc:sldMk cId="3201778182" sldId="2076138108"/>
    </pc:sldMkLst>
    <p188:txBody>
      <a:bodyPr/>
      <a:lstStyle/>
      <a:p>
        <a:r>
          <a:rPr lang="de-DE"/>
          <a:t>Stammt aus "Skype for Business to Microsoft Teams Upgrade Presentation"</a:t>
        </a:r>
      </a:p>
    </p188:txBody>
  </p188:cm>
</p188:cmLst>
</file>

<file path=ppt/comments/modernComment_7BBF5A7D_F3043043.xml><?xml version="1.0" encoding="utf-8"?>
<p188:cmLst xmlns:a="http://schemas.openxmlformats.org/drawingml/2006/main" xmlns:r="http://schemas.openxmlformats.org/officeDocument/2006/relationships" xmlns:p188="http://schemas.microsoft.com/office/powerpoint/2018/8/main">
  <p188:cm id="{30C4D378-357D-4D23-BDD6-A1A08258F703}" authorId="{00000000-0000-0000-0000-000000000000}" created="2020-09-25T07:25:20.622">
    <pc:sldMkLst xmlns:pc="http://schemas.microsoft.com/office/powerpoint/2013/main/command">
      <pc:docMk/>
      <pc:sldMk cId="4077137987" sldId="2076138109"/>
    </pc:sldMkLst>
    <p188:txBody>
      <a:bodyPr/>
      <a:lstStyle/>
      <a:p>
        <a:r>
          <a:rPr lang="de-DE"/>
          <a:t>Stammt aus "Skype for Business to Microsoft Teams Upgrade Presentation"</a:t>
        </a:r>
      </a:p>
    </p188:txBody>
  </p188:cm>
</p188:cmLst>
</file>

<file path=ppt/comments/modernComment_7BBF5A7E_D58534F9.xml><?xml version="1.0" encoding="utf-8"?>
<p188:cmLst xmlns:a="http://schemas.openxmlformats.org/drawingml/2006/main" xmlns:r="http://schemas.openxmlformats.org/officeDocument/2006/relationships" xmlns:p188="http://schemas.microsoft.com/office/powerpoint/2018/8/main">
  <p188:cm id="{F10AE562-4917-4453-93C8-E49CDC9C99A6}" authorId="{00000000-0000-0000-0000-000000000000}" created="2020-09-25T07:26:53.590">
    <pc:sldMkLst xmlns:pc="http://schemas.microsoft.com/office/powerpoint/2013/main/command">
      <pc:docMk/>
      <pc:sldMk cId="3582276857" sldId="2076138110"/>
    </pc:sldMkLst>
    <p188:txBody>
      <a:bodyPr/>
      <a:lstStyle/>
      <a:p>
        <a:r>
          <a:rPr lang="de-DE"/>
          <a:t>Stammt aus "Skype for Business to Microsoft Teams Upgrade Presentation"</a:t>
        </a:r>
      </a:p>
    </p188:txBody>
  </p188:cm>
</p188:cmLst>
</file>

<file path=ppt/comments/modernComment_7BBF5A80_A2FFFDB7.xml><?xml version="1.0" encoding="utf-8"?>
<p188:cmLst xmlns:a="http://schemas.openxmlformats.org/drawingml/2006/main" xmlns:r="http://schemas.openxmlformats.org/officeDocument/2006/relationships" xmlns:p188="http://schemas.microsoft.com/office/powerpoint/2018/8/main">
  <p188:cm id="{538331BE-843A-4F58-AA9C-5FC29FA846DE}" authorId="{00000000-0000-0000-0000-000000000000}" created="2020-09-25T07:27:53.305">
    <ac:deMkLst xmlns:ac="http://schemas.microsoft.com/office/drawing/2013/main/command">
      <pc:docMk xmlns:pc="http://schemas.microsoft.com/office/powerpoint/2013/main/command"/>
      <pc:sldMk xmlns:pc="http://schemas.microsoft.com/office/powerpoint/2013/main/command" cId="2734685623" sldId="2076138112"/>
      <ac:spMk id="3" creationId="{34CE8853-DCF8-4047-BA2B-8C308749EE61}"/>
    </ac:deMkLst>
    <p188:txBody>
      <a:bodyPr/>
      <a:lstStyle/>
      <a:p>
        <a:r>
          <a:rPr lang="de-DE"/>
          <a:t>Stammt aus "Skype for Business to Microsoft Teams Upgrade Presentation"</a:t>
        </a:r>
      </a:p>
    </p188:txBody>
  </p188:cm>
</p188:cmLst>
</file>

<file path=ppt/comments/modernComment_7BBF5A81_E21F1F75.xml><?xml version="1.0" encoding="utf-8"?>
<p188:cmLst xmlns:a="http://schemas.openxmlformats.org/drawingml/2006/main" xmlns:r="http://schemas.openxmlformats.org/officeDocument/2006/relationships" xmlns:p188="http://schemas.microsoft.com/office/powerpoint/2018/8/main">
  <p188:cm id="{C9D5FDD1-1932-424A-945F-A7909D0C1359}" authorId="{00000000-0000-0000-0000-000000000000}" created="2020-09-25T07:28:44.943">
    <pc:sldMkLst xmlns:pc="http://schemas.microsoft.com/office/powerpoint/2013/main/command">
      <pc:docMk/>
      <pc:sldMk cId="3793690485" sldId="2076138113"/>
    </pc:sldMkLst>
    <p188:txBody>
      <a:bodyPr/>
      <a:lstStyle/>
      <a:p>
        <a:r>
          <a:rPr lang="de-DE"/>
          <a:t>Stammt aus "Skype for Business to Microsoft Teams Upgrade Presentation"</a:t>
        </a:r>
      </a:p>
    </p188:txBody>
  </p188:cm>
</p188:cmLst>
</file>

<file path=ppt/comments/modernComment_7BBF5A82_994F8DFE.xml><?xml version="1.0" encoding="utf-8"?>
<p188:cmLst xmlns:a="http://schemas.openxmlformats.org/drawingml/2006/main" xmlns:r="http://schemas.openxmlformats.org/officeDocument/2006/relationships" xmlns:p188="http://schemas.microsoft.com/office/powerpoint/2018/8/main">
  <p188:cm id="{8088F96D-46D8-4799-98FE-2C717CDA067E}" authorId="{00000000-0000-0000-0000-000000000000}" created="2020-09-25T07:29:28.009">
    <pc:sldMkLst xmlns:pc="http://schemas.microsoft.com/office/powerpoint/2013/main/command">
      <pc:docMk/>
      <pc:sldMk cId="2572127742" sldId="2076138114"/>
    </pc:sldMkLst>
    <p188:txBody>
      <a:bodyPr/>
      <a:lstStyle/>
      <a:p>
        <a:r>
          <a:rPr lang="de-DE"/>
          <a:t>Stammt aus "Skype for Business to Microsoft Teams Upgrade Presentation"</a:t>
        </a:r>
      </a:p>
    </p188:txBody>
  </p188:cm>
</p188:cmLst>
</file>

<file path=ppt/comments/modernComment_7BBF5A87_54D2D275.xml><?xml version="1.0" encoding="utf-8"?>
<p188:cmLst xmlns:a="http://schemas.openxmlformats.org/drawingml/2006/main" xmlns:r="http://schemas.openxmlformats.org/officeDocument/2006/relationships" xmlns:p188="http://schemas.microsoft.com/office/powerpoint/2018/8/main">
  <p188:cm id="{B82BFE54-18F4-4D5D-920A-45EE7898AD4A}" authorId="{00000000-0000-0000-0000-000000000000}" created="2020-09-25T07:49:21.632">
    <pc:sldMkLst xmlns:pc="http://schemas.microsoft.com/office/powerpoint/2013/main/command">
      <pc:docMk/>
      <pc:sldMk cId="1423102581" sldId="2076138119"/>
    </pc:sldMkLst>
    <p188:txBody>
      <a:bodyPr/>
      <a:lstStyle/>
      <a:p>
        <a:r>
          <a:rPr lang="de-DE"/>
          <a:t>Stammt aus "Skype for Business to Microsoft Teams Upgrade Presentation"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FC208-5107-4678-8737-C5670F9D3707}" type="datetimeFigureOut">
              <a:rPr lang="en-US" smtClean="0"/>
              <a:t>9/25/2020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F5114-F968-4E76-B1FB-7E87E880EF5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32688" rtl="0" eaLnBrk="1" latinLnBrk="0" hangingPunct="1">
      <a:defRPr sz="1200" kern="1200">
        <a:solidFill>
          <a:schemeClr val="tx1"/>
        </a:solidFill>
        <a:latin typeface="+mn-lt"/>
        <a:ea typeface="+mn-ea"/>
        <a:cs typeface="+mn-cs"/>
      </a:defRPr>
    </a:lvl1pPr>
    <a:lvl2pPr marL="466344" algn="l" defTabSz="932688" rtl="0" eaLnBrk="1" latinLnBrk="0" hangingPunct="1">
      <a:defRPr sz="1200" kern="1200">
        <a:solidFill>
          <a:schemeClr val="tx1"/>
        </a:solidFill>
        <a:latin typeface="+mn-lt"/>
        <a:ea typeface="+mn-ea"/>
        <a:cs typeface="+mn-cs"/>
      </a:defRPr>
    </a:lvl2pPr>
    <a:lvl3pPr marL="932688" algn="l" defTabSz="932688" rtl="0" eaLnBrk="1" latinLnBrk="0" hangingPunct="1">
      <a:defRPr sz="1200" kern="1200">
        <a:solidFill>
          <a:schemeClr val="tx1"/>
        </a:solidFill>
        <a:latin typeface="+mn-lt"/>
        <a:ea typeface="+mn-ea"/>
        <a:cs typeface="+mn-cs"/>
      </a:defRPr>
    </a:lvl3pPr>
    <a:lvl4pPr marL="1399032" algn="l" defTabSz="932688" rtl="0" eaLnBrk="1" latinLnBrk="0" hangingPunct="1">
      <a:defRPr sz="1200" kern="1200">
        <a:solidFill>
          <a:schemeClr val="tx1"/>
        </a:solidFill>
        <a:latin typeface="+mn-lt"/>
        <a:ea typeface="+mn-ea"/>
        <a:cs typeface="+mn-cs"/>
      </a:defRPr>
    </a:lvl4pPr>
    <a:lvl5pPr marL="1865376" algn="l" defTabSz="932688" rtl="0" eaLnBrk="1" latinLnBrk="0" hangingPunct="1">
      <a:defRPr sz="1200" kern="1200">
        <a:solidFill>
          <a:schemeClr val="tx1"/>
        </a:solidFill>
        <a:latin typeface="+mn-lt"/>
        <a:ea typeface="+mn-ea"/>
        <a:cs typeface="+mn-cs"/>
      </a:defRPr>
    </a:lvl5pPr>
    <a:lvl6pPr marL="2331720" algn="l" defTabSz="932688" rtl="0" eaLnBrk="1" latinLnBrk="0" hangingPunct="1">
      <a:defRPr sz="1200" kern="1200">
        <a:solidFill>
          <a:schemeClr val="tx1"/>
        </a:solidFill>
        <a:latin typeface="+mn-lt"/>
        <a:ea typeface="+mn-ea"/>
        <a:cs typeface="+mn-cs"/>
      </a:defRPr>
    </a:lvl6pPr>
    <a:lvl7pPr marL="2798064" algn="l" defTabSz="932688" rtl="0" eaLnBrk="1" latinLnBrk="0" hangingPunct="1">
      <a:defRPr sz="1200" kern="1200">
        <a:solidFill>
          <a:schemeClr val="tx1"/>
        </a:solidFill>
        <a:latin typeface="+mn-lt"/>
        <a:ea typeface="+mn-ea"/>
        <a:cs typeface="+mn-cs"/>
      </a:defRPr>
    </a:lvl7pPr>
    <a:lvl8pPr marL="3264408" algn="l" defTabSz="932688" rtl="0" eaLnBrk="1" latinLnBrk="0" hangingPunct="1">
      <a:defRPr sz="1200" kern="1200">
        <a:solidFill>
          <a:schemeClr val="tx1"/>
        </a:solidFill>
        <a:latin typeface="+mn-lt"/>
        <a:ea typeface="+mn-ea"/>
        <a:cs typeface="+mn-cs"/>
      </a:defRPr>
    </a:lvl8pPr>
    <a:lvl9pPr marL="3730752" algn="l" defTabSz="9326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uturumresearch.com/wp-content/uploads/2019/03/DXC-Workplace-Digital-Transformation.pdf?utm_campaign=213902_DXC%20Workplace%20%26%20Digital%20Transformation%20Insights&amp;utm_medium=email&amp;utm_source=Futurum%20Research&amp;dm_i=4R13,4L1Q,2T6UU9,FNKT,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2F5114-F968-4E76-B1FB-7E87E880EF51}" type="slidenum">
              <a:rPr lang="en-US" smtClean="0"/>
              <a:t>1</a:t>
            </a:fld>
            <a:endParaRPr lang="en-US"/>
          </a:p>
        </p:txBody>
      </p:sp>
    </p:spTree>
    <p:extLst>
      <p:ext uri="{BB962C8B-B14F-4D97-AF65-F5344CB8AC3E}">
        <p14:creationId xmlns:p14="http://schemas.microsoft.com/office/powerpoint/2010/main" val="396141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30E151-71AD-41B7-A31E-A5BAD8C95D8D}"/>
              </a:ext>
            </a:extLst>
          </p:cNvPr>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It’s incredible to hear about the many different ways customers have used Teams to transform the way work gets done and produce better outcomes.</a:t>
            </a:r>
          </a:p>
          <a:p>
            <a:pPr lvl="0"/>
            <a:r>
              <a:rPr lang="en-US" sz="900" kern="1200" dirty="0">
                <a:solidFill>
                  <a:schemeClr val="tx1"/>
                </a:solidFill>
                <a:effectLst/>
                <a:latin typeface="Segoe UI Light" pitchFamily="34" charset="0"/>
                <a:ea typeface="+mn-ea"/>
                <a:cs typeface="+mn-cs"/>
              </a:rPr>
              <a:t>Microsoft Teams helps them to enable </a:t>
            </a:r>
            <a:r>
              <a:rPr lang="en-US" sz="900" b="1" kern="1200" dirty="0">
                <a:solidFill>
                  <a:schemeClr val="tx1"/>
                </a:solidFill>
                <a:effectLst/>
                <a:latin typeface="Segoe UI Light" pitchFamily="34" charset="0"/>
                <a:ea typeface="+mn-ea"/>
                <a:cs typeface="+mn-cs"/>
              </a:rPr>
              <a:t>efficient ways or working. </a:t>
            </a:r>
            <a:r>
              <a:rPr lang="en-US" sz="900" kern="1200" dirty="0">
                <a:solidFill>
                  <a:schemeClr val="tx1"/>
                </a:solidFill>
                <a:effectLst/>
                <a:latin typeface="Segoe UI Light" pitchFamily="34" charset="0"/>
                <a:ea typeface="+mn-ea"/>
                <a:cs typeface="+mn-cs"/>
              </a:rPr>
              <a:t>It helps teams to be more collaborative, work in the open with everybody in the know, democratizing information and decision making.</a:t>
            </a:r>
          </a:p>
          <a:p>
            <a:pPr lvl="0"/>
            <a:r>
              <a:rPr lang="en-US" sz="900" kern="1200" dirty="0">
                <a:solidFill>
                  <a:schemeClr val="tx1"/>
                </a:solidFill>
                <a:effectLst/>
                <a:latin typeface="Segoe UI Light" pitchFamily="34" charset="0"/>
                <a:ea typeface="+mn-ea"/>
                <a:cs typeface="+mn-cs"/>
              </a:rPr>
              <a:t>It helps them to </a:t>
            </a:r>
            <a:r>
              <a:rPr lang="en-US" sz="900" b="1" kern="1200" dirty="0">
                <a:solidFill>
                  <a:schemeClr val="tx1"/>
                </a:solidFill>
                <a:effectLst/>
                <a:latin typeface="Segoe UI Light" pitchFamily="34" charset="0"/>
                <a:ea typeface="+mn-ea"/>
                <a:cs typeface="+mn-cs"/>
              </a:rPr>
              <a:t>accelerate decision making</a:t>
            </a:r>
            <a:r>
              <a:rPr lang="en-US" sz="900" kern="1200" dirty="0">
                <a:solidFill>
                  <a:schemeClr val="tx1"/>
                </a:solidFill>
                <a:effectLst/>
                <a:latin typeface="Segoe UI Light" pitchFamily="34" charset="0"/>
                <a:ea typeface="+mn-ea"/>
                <a:cs typeface="+mn-cs"/>
              </a:rPr>
              <a:t>. In Microsoft Teams, information is shared in the moment and with context, enabling people to quickly make an informed decision.</a:t>
            </a:r>
          </a:p>
          <a:p>
            <a:r>
              <a:rPr lang="en-US" sz="900" kern="1200" dirty="0">
                <a:solidFill>
                  <a:schemeClr val="tx1"/>
                </a:solidFill>
                <a:effectLst/>
                <a:latin typeface="Segoe UI Light" pitchFamily="34" charset="0"/>
                <a:ea typeface="+mn-ea"/>
                <a:cs typeface="+mn-cs"/>
              </a:rPr>
              <a:t>Microsoft Teams is also a </a:t>
            </a:r>
            <a:r>
              <a:rPr lang="en-US" sz="900" b="1" kern="1200" dirty="0">
                <a:solidFill>
                  <a:schemeClr val="tx1"/>
                </a:solidFill>
                <a:effectLst/>
                <a:latin typeface="Segoe UI Light" pitchFamily="34" charset="0"/>
                <a:ea typeface="+mn-ea"/>
                <a:cs typeface="+mn-cs"/>
              </a:rPr>
              <a:t>driver of digital transformation </a:t>
            </a:r>
            <a:r>
              <a:rPr lang="en-US" sz="900" kern="1200" dirty="0">
                <a:solidFill>
                  <a:schemeClr val="tx1"/>
                </a:solidFill>
                <a:effectLst/>
                <a:latin typeface="Segoe UI Light" pitchFamily="34" charset="0"/>
                <a:ea typeface="+mn-ea"/>
                <a:cs typeface="+mn-cs"/>
              </a:rPr>
              <a:t>by helping our customers to modernize business processes and align them with how people work in the modern workplace.</a:t>
            </a:r>
            <a:endParaRPr lang="en-US" dirty="0"/>
          </a:p>
        </p:txBody>
      </p:sp>
    </p:spTree>
    <p:extLst>
      <p:ext uri="{BB962C8B-B14F-4D97-AF65-F5344CB8AC3E}">
        <p14:creationId xmlns:p14="http://schemas.microsoft.com/office/powerpoint/2010/main" val="4175006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0" dirty="0">
                <a:ln>
                  <a:noFill/>
                </a:ln>
                <a:solidFill>
                  <a:srgbClr val="0078D4"/>
                </a:solidFill>
                <a:latin typeface="Segoe UI Semibold" panose="020B0502040204020203" pitchFamily="34" charset="0"/>
                <a:cs typeface="Segoe UI Semibold" panose="020B0502040204020203" pitchFamily="34" charset="0"/>
              </a:rPr>
              <a:t>One of the top success factors for customers who have completed the upgrade journey to Teams is to first ensure Teams is widely adopted across your organization for the scenarios that matter most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0" dirty="0">
              <a:ln>
                <a:noFill/>
              </a:ln>
              <a:solidFill>
                <a:srgbClr val="0078D4"/>
              </a:solidFill>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0" dirty="0">
                <a:ln>
                  <a:noFill/>
                </a:ln>
                <a:solidFill>
                  <a:srgbClr val="0078D4"/>
                </a:solidFill>
                <a:latin typeface="Segoe UI Semibold" panose="020B0502040204020203" pitchFamily="34" charset="0"/>
                <a:cs typeface="Segoe UI Semibold" panose="020B0502040204020203" pitchFamily="34" charset="0"/>
              </a:rPr>
              <a:t>With that in mind, the starting point for a full upgrade to Teams will vary based on where you are in your path to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0" dirty="0">
              <a:ln>
                <a:noFill/>
              </a:ln>
              <a:solidFill>
                <a:srgbClr val="0078D4"/>
              </a:solidFill>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0" dirty="0">
                <a:ln>
                  <a:noFill/>
                </a:ln>
                <a:solidFill>
                  <a:srgbClr val="0078D4"/>
                </a:solidFill>
                <a:latin typeface="Segoe UI Semibold" panose="020B0502040204020203" pitchFamily="34" charset="0"/>
                <a:cs typeface="Segoe UI Semibold" panose="020B0502040204020203" pitchFamily="34" charset="0"/>
              </a:rPr>
              <a:t>For organizations who have not yet started using Teams</a:t>
            </a:r>
            <a:r>
              <a:rPr lang="en-US" sz="1200" spc="0" dirty="0">
                <a:ln>
                  <a:noFill/>
                </a:ln>
                <a:solidFill>
                  <a:srgbClr val="0078D4"/>
                </a:solidFill>
                <a:latin typeface="Segoe UI Semibold" panose="020B0502040204020203" pitchFamily="34" charset="0"/>
                <a:cs typeface="Segoe UI Semibold" panose="020B0502040204020203" pitchFamily="34" charset="0"/>
              </a:rPr>
              <a:t>, the first step is to create a vision for teamwork in your organization and how Teams enables that. Then start onboarding and driving adoption in Teams for those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0" dirty="0">
              <a:ln>
                <a:noFill/>
              </a:ln>
              <a:solidFill>
                <a:srgbClr val="0078D4"/>
              </a:solidFill>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0" dirty="0">
                <a:ln>
                  <a:noFill/>
                </a:ln>
                <a:solidFill>
                  <a:srgbClr val="0078D4"/>
                </a:solidFill>
                <a:latin typeface="Segoe UI Semibold" panose="020B0502040204020203" pitchFamily="34" charset="0"/>
                <a:cs typeface="Segoe UI Semibold" panose="020B0502040204020203" pitchFamily="34" charset="0"/>
              </a:rPr>
              <a:t>For organizations who have already started using Teams </a:t>
            </a:r>
            <a:r>
              <a:rPr lang="en-US" sz="1200" spc="0" dirty="0">
                <a:ln>
                  <a:noFill/>
                </a:ln>
                <a:solidFill>
                  <a:srgbClr val="0078D4"/>
                </a:solidFill>
                <a:latin typeface="Segoe UI Semibold" panose="020B0502040204020203" pitchFamily="34" charset="0"/>
                <a:cs typeface="Segoe UI Semibold" panose="020B0502040204020203" pitchFamily="34" charset="0"/>
              </a:rPr>
              <a:t>and have helped users adopt Teams for key scenarios, we recommend planning your upgrade to Teams Only and offboarding from Skype for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0" dirty="0">
                <a:ln>
                  <a:noFill/>
                </a:ln>
                <a:solidFill>
                  <a:srgbClr val="0078D4"/>
                </a:solidFill>
                <a:latin typeface="Segoe UI Semibold" panose="020B0502040204020203" pitchFamily="34" charset="0"/>
                <a:cs typeface="Segoe UI Semibold" panose="020B0502040204020203" pitchFamily="34" charset="0"/>
              </a:rPr>
              <a:t> </a:t>
            </a:r>
            <a:endParaRPr kumimoji="0" lang="en-US" sz="1200" b="0"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simple mapping of the journey to Teams Only.  We have guidance, best practices, and resources to help organizations each step along the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84048-95B8-497B-97BE-8FCCC985A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055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successful upgrade from Skype for Business to Teams involves planning for technical aspects of your upgrade as well as </a:t>
            </a:r>
            <a:r>
              <a:rPr lang="en-US" dirty="0"/>
              <a:t>encouraging</a:t>
            </a:r>
            <a:r>
              <a:rPr lang="en-US" sz="1200" b="0" i="0" u="none" strike="noStrike" kern="1200" dirty="0">
                <a:solidFill>
                  <a:schemeClr val="tx1"/>
                </a:solidFill>
                <a:effectLst/>
                <a:latin typeface="+mn-lt"/>
                <a:ea typeface="+mn-ea"/>
                <a:cs typeface="+mn-cs"/>
              </a:rPr>
              <a:t> user adoption of Teams. Together they help ensure a positive user experience and enable you to achieve your desired business outcomes.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Our online upgrade guidance is built upon a proven success framework that reflects change management best practices, experience, and learning based on years of successful deployments across solutions, industries, and organization size.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framework also reinforces key attributes of our most successful customers.</a:t>
            </a:r>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Enlist your project stakeholders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Any successful project begins by bringing together the right stakeholders: the individuals who have a "stake," or need to be involved in planning and execution. Ensure your upgrade project team includes Executive Sponsors representing Business and IT, as well as designated IT Pro, Admin, and User Readiness leads.​ </a:t>
            </a:r>
          </a:p>
          <a:p>
            <a:endParaRPr lang="en-US" dirty="0"/>
          </a:p>
          <a:p>
            <a:pPr marL="0" indent="0">
              <a:buFont typeface="Arial" panose="020B0604020202020204" pitchFamily="34" charset="0"/>
              <a:buNone/>
            </a:pPr>
            <a:r>
              <a:rPr lang="en-US" sz="1200" b="1" i="0" u="none" strike="noStrike" kern="1200" dirty="0">
                <a:solidFill>
                  <a:schemeClr val="tx1"/>
                </a:solidFill>
                <a:effectLst/>
                <a:latin typeface="+mn-lt"/>
                <a:ea typeface="+mn-ea"/>
                <a:cs typeface="+mn-cs"/>
              </a:rPr>
              <a:t>Define your project scope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Taking time to define key project logistics including scope, business goals, success metrics, risks, and timeline will help ensure all stakeholders are aligned and working towards the same priority outcomes. </a:t>
            </a:r>
          </a:p>
          <a:p>
            <a:endParaRPr lang="en-US" dirty="0"/>
          </a:p>
          <a:p>
            <a:r>
              <a:rPr lang="en-US" sz="1200" b="1" i="0" u="none" strike="noStrike" kern="1200" dirty="0">
                <a:solidFill>
                  <a:schemeClr val="tx1"/>
                </a:solidFill>
                <a:effectLst/>
                <a:latin typeface="+mn-lt"/>
                <a:ea typeface="+mn-ea"/>
                <a:cs typeface="+mn-cs"/>
              </a:rPr>
              <a:t>Plan for technical and user readiness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ideal upgrade approach addresses two critical planning areas: technical readiness and user acceptance.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​By confirming that your environment is set up for success with Teams, you help ensure consistent, high-quality experiences. Through the understanding of your user communities and designing the right readiness plan, you help facilitate the desired behavior change, accelerating adoption and increasing value realization for both users and the organization as a whole. </a:t>
            </a:r>
          </a:p>
          <a:p>
            <a:endParaRPr lang="en-US" dirty="0"/>
          </a:p>
          <a:p>
            <a:r>
              <a:rPr lang="en-US" sz="1200" b="1" i="0" u="none" strike="noStrike" kern="1200" dirty="0">
                <a:solidFill>
                  <a:schemeClr val="tx1"/>
                </a:solidFill>
                <a:effectLst/>
                <a:latin typeface="+mn-lt"/>
                <a:ea typeface="+mn-ea"/>
                <a:cs typeface="+mn-cs"/>
              </a:rPr>
              <a:t>Implement your upgrade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have flexibility in how and when you upgrade your organization to Teams. By piloting Teams, running Skype and Teams together in your environment, and then moving users fully to Teams in a manner that best fits your use cases and goals, you ensure the best experience with minimal business disruption for users. </a:t>
            </a:r>
          </a:p>
          <a:p>
            <a:endParaRPr lang="en-US" dirty="0"/>
          </a:p>
          <a:p>
            <a:r>
              <a:rPr lang="en-US" sz="1200" b="1" i="0" u="none" strike="noStrike" kern="1200" dirty="0">
                <a:solidFill>
                  <a:schemeClr val="tx1"/>
                </a:solidFill>
                <a:effectLst/>
                <a:latin typeface="+mn-lt"/>
                <a:ea typeface="+mn-ea"/>
                <a:cs typeface="+mn-cs"/>
              </a:rPr>
              <a:t>Maximize your long-term success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 operations strategy that includes regular network monitoring and user satisfaction measurement is the best way to ensure consistent quality experiences, sustained adoption growth, and maximum business value realization. Ongoing optimization of your environment will ensure you build on your upgrade success and enable users to explore additional use cases in Teams.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35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Assessing the requirements and motivations of stakeholders would seem like an obvious step in a successful project plan, but it frequently doesn’t get the time and attention it deserves. Identifying your advocates and critical paths to success will help showcase the value and the rationale for new tools and processes.</a:t>
            </a:r>
          </a:p>
          <a:p>
            <a:endParaRPr lang="en-US" dirty="0"/>
          </a:p>
          <a:p>
            <a:r>
              <a:rPr lang="en-US" dirty="0"/>
              <a:t>They can also help provide feedback on awareness, training, and support planning and scale throughout the organization.</a:t>
            </a:r>
          </a:p>
        </p:txBody>
      </p:sp>
      <p:sp>
        <p:nvSpPr>
          <p:cNvPr id="4" name="Slide Number Placeholder 3"/>
          <p:cNvSpPr>
            <a:spLocks noGrp="1"/>
          </p:cNvSpPr>
          <p:nvPr>
            <p:ph type="sldNum" sz="quarter" idx="5"/>
          </p:nvPr>
        </p:nvSpPr>
        <p:spPr/>
        <p:txBody>
          <a:bodyPr/>
          <a:lstStyle/>
          <a:p>
            <a:fld id="{6E8F8422-4618-4036-BD00-FE6D8271279A}" type="slidenum">
              <a:rPr lang="en-US" smtClean="0"/>
              <a:t>14</a:t>
            </a:fld>
            <a:endParaRPr lang="en-US"/>
          </a:p>
        </p:txBody>
      </p:sp>
    </p:spTree>
    <p:extLst>
      <p:ext uri="{BB962C8B-B14F-4D97-AF65-F5344CB8AC3E}">
        <p14:creationId xmlns:p14="http://schemas.microsoft.com/office/powerpoint/2010/main" val="757193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657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Have questions about the move to Teams? Ask away. Our live Teams training and upgrade planning workshops are a great way to learn strategies for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174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Have questions about the move to Teams? Ask away. Our live Teams training and upgrade planning workshops are a great way to learn strategies for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F8422-4618-4036-BD00-FE6D827127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074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E8F8422-4618-4036-BD00-FE6D8271279A}" type="slidenum">
              <a:rPr lang="en-US" smtClean="0"/>
              <a:pPr/>
              <a:t>18</a:t>
            </a:fld>
            <a:endParaRPr lang="en-US"/>
          </a:p>
        </p:txBody>
      </p:sp>
    </p:spTree>
    <p:extLst>
      <p:ext uri="{BB962C8B-B14F-4D97-AF65-F5344CB8AC3E}">
        <p14:creationId xmlns:p14="http://schemas.microsoft.com/office/powerpoint/2010/main" val="52642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9/25/2020 3:15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0098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Transforming workplace collaboration is a business imperative. Your competition moves fast; and reducing cycles and increasing the quality of collaboration in your organization can be a major differentiation to drive growth.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a:t>
            </a:r>
            <a:r>
              <a:rPr lang="en-US" sz="1200" b="1" kern="1200" dirty="0">
                <a:solidFill>
                  <a:schemeClr val="tx1"/>
                </a:solidFill>
                <a:effectLst/>
                <a:latin typeface="+mn-lt"/>
                <a:ea typeface="+mn-ea"/>
                <a:cs typeface="+mn-cs"/>
              </a:rPr>
              <a:t>86% of leaders</a:t>
            </a:r>
            <a:r>
              <a:rPr lang="en-US" sz="1200" kern="1200" dirty="0">
                <a:solidFill>
                  <a:schemeClr val="tx1"/>
                </a:solidFill>
                <a:effectLst/>
                <a:latin typeface="+mn-lt"/>
                <a:ea typeface="+mn-ea"/>
                <a:cs typeface="+mn-cs"/>
              </a:rPr>
              <a:t> cite the lack of collaboration or communication as the top reason for workplace failures.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the transformation is </a:t>
            </a:r>
            <a:r>
              <a:rPr lang="en-US" sz="1200" i="1" kern="1200" dirty="0">
                <a:solidFill>
                  <a:schemeClr val="tx1"/>
                </a:solidFill>
                <a:effectLst/>
                <a:latin typeface="+mn-lt"/>
                <a:ea typeface="+mn-ea"/>
                <a:cs typeface="+mn-cs"/>
              </a:rPr>
              <a:t>already happening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45% of leaders</a:t>
            </a:r>
            <a:r>
              <a:rPr lang="en-US" sz="1200" kern="1200" dirty="0">
                <a:solidFill>
                  <a:schemeClr val="tx1"/>
                </a:solidFill>
                <a:effectLst/>
                <a:latin typeface="+mn-lt"/>
                <a:ea typeface="+mn-ea"/>
                <a:cs typeface="+mn-cs"/>
              </a:rPr>
              <a:t> have or are implementing web-based collaboration solutions as scale in their companies.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many productivity apps exist for the workplace, what is lacking are tools to make </a:t>
            </a:r>
            <a:r>
              <a:rPr lang="en-US" sz="1200" i="1" kern="1200" dirty="0">
                <a:solidFill>
                  <a:schemeClr val="tx1"/>
                </a:solidFill>
                <a:effectLst/>
                <a:latin typeface="+mn-lt"/>
                <a:ea typeface="+mn-ea"/>
                <a:cs typeface="+mn-cs"/>
              </a:rPr>
              <a:t>teams</a:t>
            </a:r>
            <a:r>
              <a:rPr lang="en-US" sz="1200" kern="1200" dirty="0">
                <a:solidFill>
                  <a:schemeClr val="tx1"/>
                </a:solidFill>
                <a:effectLst/>
                <a:latin typeface="+mn-lt"/>
                <a:ea typeface="+mn-ea"/>
                <a:cs typeface="+mn-cs"/>
              </a:rPr>
              <a:t> of people more productive together. And </a:t>
            </a:r>
            <a:r>
              <a:rPr lang="en-US" sz="1200" b="1" kern="1200" dirty="0">
                <a:solidFill>
                  <a:schemeClr val="tx1"/>
                </a:solidFill>
                <a:effectLst/>
                <a:latin typeface="+mn-lt"/>
                <a:ea typeface="+mn-ea"/>
                <a:cs typeface="+mn-cs"/>
              </a:rPr>
              <a:t>65% of leaders</a:t>
            </a:r>
            <a:r>
              <a:rPr lang="en-US" sz="1200" kern="1200" dirty="0">
                <a:solidFill>
                  <a:schemeClr val="tx1"/>
                </a:solidFill>
                <a:effectLst/>
                <a:latin typeface="+mn-lt"/>
                <a:ea typeface="+mn-ea"/>
                <a:cs typeface="+mn-cs"/>
              </a:rPr>
              <a:t> agree that moving from hierarchical to team based working is critical for their success in 2019; but only 7% say they are ready to do so. </a:t>
            </a:r>
          </a:p>
          <a:p>
            <a:pPr marL="0" lv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hlinkClick r:id="rId3"/>
              </a:rPr>
              <a:t>63% --- https://futurumresearch.com/wp-content/uploads/2019/03/DXC-Workplace-Digital-Transformation.pdf?utm_campaign=213902_DXC%20Workplace%20%26%20Digital%20Transformation%20Insights&amp;utm_medium=email&amp;utm_source=Futurum%20Research&amp;dm_i=4R13,4L1Q,2T6UU9,FNKT,1</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47% -- https://hbr.org/resources/pdfs/comm/hp/HPWorkforceEngagement.pdf</a:t>
            </a:r>
          </a:p>
          <a:p>
            <a:pPr marL="17145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https://www.mckinsey.com/business-functions/digital-mckinsey/our-insights/advanced-social-technologies-and-the-future-of-collaboration</a:t>
            </a:r>
          </a:p>
          <a:p>
            <a:pPr marL="17145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https://www.gallup.com/workplace/231581/five-ways-improve-employee-engagement.aspx</a:t>
            </a:r>
          </a:p>
          <a:p>
            <a:pPr marL="17145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https://hbr.org/resources/pdfs/comm/microsoft/workplaceevolution.pdf</a:t>
            </a:r>
          </a:p>
          <a:p>
            <a:pPr marL="17145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https://www.mckinsey.com/business-functions/digital-mckinsey/our-insights/how-social-tools-can-reshape-the-organization</a:t>
            </a:r>
          </a:p>
          <a:p>
            <a:pPr marL="17145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https://www2.deloitte.com/content/dam/insights/us/articles/5136_HC-Trends-2019/DI_HC-Trends-2019.pdf</a:t>
            </a:r>
          </a:p>
          <a:p>
            <a:pPr marL="171450" indent="-171450">
              <a:buFont typeface="Arial" panose="020B0604020202020204" pitchFamily="34" charset="0"/>
              <a:buChar char="•"/>
            </a:pPr>
            <a:endParaRPr lang="en-US" sz="12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9/25/2020 3:15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8323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2468563"/>
            <a:ext cx="7680325" cy="4321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kern="1200" dirty="0">
                <a:solidFill>
                  <a:schemeClr val="tx1"/>
                </a:solidFill>
                <a:effectLst/>
                <a:latin typeface="+mn-lt"/>
                <a:ea typeface="+mn-ea"/>
                <a:cs typeface="+mn-cs"/>
              </a:rPr>
              <a:t>Since launch, we’ve continued to build Teams capabilities and features, enabling users to communicate and collaborate in new ways, making their organizations more efficient, more nimble, and more secure. Teams’ improved call, chat, and meeting experiences have the potential to impact the bottom line. The Forrester study, “The Total Economic Impact of Microsoft Teams” calculates the broad benefits organizations have realized from moving to Teams.</a:t>
            </a:r>
            <a:endParaRPr lang="en-US" sz="1600" b="1" dirty="0">
              <a:solidFill>
                <a:srgbClr val="282828"/>
              </a:solidFill>
              <a:latin typeface="Segoe UI Semibold"/>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dirty="0">
              <a:solidFill>
                <a:srgbClr val="282828"/>
              </a:solidFill>
              <a:latin typeface="Segoe UI Semibold"/>
            </a:endParaRPr>
          </a:p>
          <a:p>
            <a:r>
              <a:rPr lang="en-US" sz="1400" dirty="0"/>
              <a:t>Because Teams functionality extends beyond Skype for Business Online, we’ve announced a July 31, 2021 retirement date for that service. In this presentation, we’ll cover the journey from Skype for Business Online to Teams, and discuss the Teams resources available to help make the transition smooth and successful.</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9/25/2020 3:15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506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A9DAE8-471E-44E3-9F56-C26A5F5BE563}" type="slidenum">
              <a:rPr lang="en-US" smtClean="0"/>
              <a:t>5</a:t>
            </a:fld>
            <a:endParaRPr lang="en-US"/>
          </a:p>
        </p:txBody>
      </p:sp>
    </p:spTree>
    <p:extLst>
      <p:ext uri="{BB962C8B-B14F-4D97-AF65-F5344CB8AC3E}">
        <p14:creationId xmlns:p14="http://schemas.microsoft.com/office/powerpoint/2010/main" val="3027949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100" b="1" dirty="0"/>
              <a:t>NOTE: This slide may be shared with customers</a:t>
            </a:r>
          </a:p>
          <a:p>
            <a:endParaRPr lang="en-US" sz="1200" dirty="0"/>
          </a:p>
          <a:p>
            <a:r>
              <a:rPr lang="en-US" sz="1200" dirty="0"/>
              <a:t>Teams saves money by improving organizational efficiency, productivity, and speed of outcomes. </a:t>
            </a:r>
            <a:r>
              <a:rPr lang="en-US" sz="1200" b="1" dirty="0"/>
              <a:t>This concept reflects a critical shift in mindset from viewing Teams as another cost to seeing it as a platform that creates value.</a:t>
            </a:r>
            <a:r>
              <a:rPr lang="en-US" sz="1200" dirty="0"/>
              <a:t> The more an organization leans into Teams, the greater the return they may anticipate.</a:t>
            </a:r>
          </a:p>
          <a:p>
            <a:endParaRPr lang="en-US" dirty="0"/>
          </a:p>
          <a:p>
            <a:endParaRPr lang="en-US" dirty="0"/>
          </a:p>
        </p:txBody>
      </p:sp>
      <p:sp>
        <p:nvSpPr>
          <p:cNvPr id="4" name="Slide Number Placeholder 3"/>
          <p:cNvSpPr>
            <a:spLocks noGrp="1"/>
          </p:cNvSpPr>
          <p:nvPr>
            <p:ph type="sldNum" sz="quarter" idx="5"/>
          </p:nvPr>
        </p:nvSpPr>
        <p:spPr/>
        <p:txBody>
          <a:bodyPr/>
          <a:lstStyle/>
          <a:p>
            <a:fld id="{6E8F8422-4618-4036-BD00-FE6D8271279A}" type="slidenum">
              <a:rPr lang="en-US" smtClean="0"/>
              <a:t>6</a:t>
            </a:fld>
            <a:endParaRPr lang="en-US"/>
          </a:p>
        </p:txBody>
      </p:sp>
    </p:spTree>
    <p:extLst>
      <p:ext uri="{BB962C8B-B14F-4D97-AF65-F5344CB8AC3E}">
        <p14:creationId xmlns:p14="http://schemas.microsoft.com/office/powerpoint/2010/main" val="69573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Skype for Business has been an invaluable solution for many organizations throughout the years, but its core functionality doesn’t map to the needs of a workforce that is more agile, more geographically distributed, and getting younger.</a:t>
            </a:r>
          </a:p>
        </p:txBody>
      </p:sp>
      <p:sp>
        <p:nvSpPr>
          <p:cNvPr id="4" name="Slide Number Placeholder 3"/>
          <p:cNvSpPr>
            <a:spLocks noGrp="1"/>
          </p:cNvSpPr>
          <p:nvPr>
            <p:ph type="sldNum" sz="quarter" idx="5"/>
          </p:nvPr>
        </p:nvSpPr>
        <p:spPr/>
        <p:txBody>
          <a:bodyPr/>
          <a:lstStyle/>
          <a:p>
            <a:fld id="{6E8F8422-4618-4036-BD00-FE6D8271279A}" type="slidenum">
              <a:rPr lang="en-US" smtClean="0"/>
              <a:t>7</a:t>
            </a:fld>
            <a:endParaRPr lang="en-US"/>
          </a:p>
        </p:txBody>
      </p:sp>
    </p:spTree>
    <p:extLst>
      <p:ext uri="{BB962C8B-B14F-4D97-AF65-F5344CB8AC3E}">
        <p14:creationId xmlns:p14="http://schemas.microsoft.com/office/powerpoint/2010/main" val="1361631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Microsoft Teams extends the capabilities of Skype for Business, bringing together chat, meetings, calling, collaboration, app integration, and file storage into a single interface. This new central hub for teamwork can help streamline the way users get things done, improving user satisfaction and accelerating business outcomes. We’re continually expanding Teams capabilities to enable you to communicate and collaborate in new ways, break down organizational and geographical barriers, and drive efficiency in process and decision making.</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Teams isn’t just an upgrade for Skype for Business, it’s a powerful tool that opens the door to an entirely new way of doing business.</a:t>
            </a:r>
          </a:p>
        </p:txBody>
      </p:sp>
      <p:sp>
        <p:nvSpPr>
          <p:cNvPr id="4" name="Slide Number Placeholder 3"/>
          <p:cNvSpPr>
            <a:spLocks noGrp="1"/>
          </p:cNvSpPr>
          <p:nvPr>
            <p:ph type="sldNum" sz="quarter" idx="5"/>
          </p:nvPr>
        </p:nvSpPr>
        <p:spPr/>
        <p:txBody>
          <a:bodyPr/>
          <a:lstStyle/>
          <a:p>
            <a:fld id="{6E8F8422-4618-4036-BD00-FE6D8271279A}" type="slidenum">
              <a:rPr lang="en-US" smtClean="0"/>
              <a:t>8</a:t>
            </a:fld>
            <a:endParaRPr lang="en-US"/>
          </a:p>
        </p:txBody>
      </p:sp>
    </p:spTree>
    <p:extLst>
      <p:ext uri="{BB962C8B-B14F-4D97-AF65-F5344CB8AC3E}">
        <p14:creationId xmlns:p14="http://schemas.microsoft.com/office/powerpoint/2010/main" val="886200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Please note: This is an animated slide that changes on mouse click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what does that mean for your business?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means that Teams can help you…</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Transform Workplace collaboration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by bringing everything together into a shared workspace where you can chat, meet, create, and make decisions as a team. </a:t>
            </a:r>
          </a:p>
          <a:p>
            <a:pPr lvl="0"/>
            <a:r>
              <a:rPr lang="en-US" sz="1200" kern="1200" dirty="0">
                <a:solidFill>
                  <a:schemeClr val="tx1"/>
                </a:solidFill>
                <a:effectLst/>
                <a:latin typeface="+mn-lt"/>
                <a:ea typeface="+mn-ea"/>
                <a:cs typeface="+mn-cs"/>
              </a:rPr>
              <a:t>And since all your content is organized by team or project, you are able to stay in the flow of your work. It takes the average person 23 minutes to regain productivity after an interruption, or being distracted.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Streamline business processes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need ready access to business-critical data, applications, and be able to execute repeatable processes efficiently. Since Teams is a true platform, you can plug in apps and services you already use, and even integrate your </a:t>
            </a:r>
            <a:r>
              <a:rPr lang="en-US" sz="1200" i="1" kern="1200" dirty="0">
                <a:solidFill>
                  <a:schemeClr val="tx1"/>
                </a:solidFill>
                <a:effectLst/>
                <a:latin typeface="+mn-lt"/>
                <a:ea typeface="+mn-ea"/>
                <a:cs typeface="+mn-cs"/>
              </a:rPr>
              <a:t>existing </a:t>
            </a:r>
            <a:r>
              <a:rPr lang="en-US" sz="1200" kern="1200" dirty="0">
                <a:solidFill>
                  <a:schemeClr val="tx1"/>
                </a:solidFill>
                <a:effectLst/>
                <a:latin typeface="+mn-lt"/>
                <a:ea typeface="+mn-ea"/>
                <a:cs typeface="+mn-cs"/>
              </a:rPr>
              <a:t>tailor-made tools INTO Teams. </a:t>
            </a:r>
          </a:p>
          <a:p>
            <a:pPr lvl="0"/>
            <a:r>
              <a:rPr lang="en-US" sz="1200" kern="1200" dirty="0">
                <a:solidFill>
                  <a:schemeClr val="tx1"/>
                </a:solidFill>
                <a:effectLst/>
                <a:latin typeface="+mn-lt"/>
                <a:ea typeface="+mn-ea"/>
                <a:cs typeface="+mn-cs"/>
              </a:rPr>
              <a:t>Imagine being able to seamlessly kick off a repeatable approvals process without ever having to leave Teams.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Connect everyone on a single platform</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Teams is just as important and effective a tool for a C-level executive, as it is for somebody on a factory floor, in a retail shop, a classroom, a hospital, in a marketing role, or anyone in between. </a:t>
            </a:r>
          </a:p>
          <a:p>
            <a:pPr lvl="0"/>
            <a:r>
              <a:rPr lang="en-US" sz="1200" kern="1200" dirty="0">
                <a:solidFill>
                  <a:schemeClr val="tx1"/>
                </a:solidFill>
                <a:effectLst/>
                <a:latin typeface="+mn-lt"/>
                <a:ea typeface="+mn-ea"/>
                <a:cs typeface="+mn-cs"/>
              </a:rPr>
              <a:t>We have thought about the unique needs of many different types of workers and provide solutions through Teams that are tailor-made for them. And Microsoft is the only collaboration solution provider who has dedicated engineering teams building functionality specifically for roles across industries. </a:t>
            </a:r>
          </a:p>
          <a:p>
            <a:pPr lvl="0"/>
            <a:r>
              <a:rPr lang="en-US" sz="1200" kern="1200" dirty="0">
                <a:solidFill>
                  <a:schemeClr val="tx1"/>
                </a:solidFill>
                <a:effectLst/>
                <a:latin typeface="+mn-lt"/>
                <a:ea typeface="+mn-ea"/>
                <a:cs typeface="+mn-cs"/>
              </a:rPr>
              <a:t>For example, you can see here how Teams gives Firstline worker managers a tool to manage schedules and gives the workers an easy way to consume that information, or even swap a shift.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Provide enterprise grade security &amp; compliance </a:t>
            </a:r>
          </a:p>
          <a:p>
            <a:pPr lvl="0"/>
            <a:r>
              <a:rPr lang="en-US" sz="1200" b="0" kern="1200" dirty="0">
                <a:solidFill>
                  <a:schemeClr val="tx1"/>
                </a:solidFill>
                <a:effectLst/>
                <a:latin typeface="+mn-lt"/>
                <a:ea typeface="+mn-ea"/>
                <a:cs typeface="+mn-cs"/>
              </a:rPr>
              <a:t>As a part of Microsoft 365, Teams provides you the security, compliance, and control you need to run your business– whether a small, agile business, or a large globally scaled enterprise.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UC Irvine study, “The Cost of Interrupted Work: More Speed and Stress,” June 2015</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9/25/2020 3:15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69842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49" dirty="0">
                <a:gradFill>
                  <a:gsLst>
                    <a:gs pos="1250">
                      <a:srgbClr val="2C292A"/>
                    </a:gs>
                    <a:gs pos="100000">
                      <a:srgbClr val="2C292A"/>
                    </a:gs>
                  </a:gsLst>
                  <a:lin ang="5400000" scaled="0"/>
                </a:gradFill>
              </a:rPr>
              <a:t>Teams delivers value to stakeholders across your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49" dirty="0">
              <a:gradFill>
                <a:gsLst>
                  <a:gs pos="1250">
                    <a:srgbClr val="2C292A"/>
                  </a:gs>
                  <a:gs pos="100000">
                    <a:srgbClr val="2C292A"/>
                  </a:gs>
                </a:gsLst>
                <a:lin ang="5400000" scaled="0"/>
              </a:gra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spc="-49" dirty="0">
                <a:gradFill>
                  <a:gsLst>
                    <a:gs pos="1250">
                      <a:srgbClr val="2C292A"/>
                    </a:gs>
                    <a:gs pos="100000">
                      <a:srgbClr val="2C292A"/>
                    </a:gs>
                  </a:gsLst>
                  <a:lin ang="5400000" scaled="0"/>
                </a:gradFill>
              </a:rPr>
              <a:t>Leadership</a:t>
            </a:r>
            <a:r>
              <a:rPr lang="en-US" sz="1200" spc="-49" dirty="0">
                <a:gradFill>
                  <a:gsLst>
                    <a:gs pos="1250">
                      <a:srgbClr val="2C292A"/>
                    </a:gs>
                    <a:gs pos="100000">
                      <a:srgbClr val="2C292A"/>
                    </a:gs>
                  </a:gsLst>
                  <a:lin ang="5400000" scaled="0"/>
                </a:gradFill>
              </a:rPr>
              <a:t> will appreciate the faster decision making, more efficient operations, and cost savings associated from consolidation of communications platforms and tools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49" dirty="0">
              <a:gradFill>
                <a:gsLst>
                  <a:gs pos="1250">
                    <a:srgbClr val="2C292A"/>
                  </a:gs>
                  <a:gs pos="100000">
                    <a:srgbClr val="2C292A"/>
                  </a:gs>
                </a:gsLst>
                <a:lin ang="5400000" scaled="0"/>
              </a:gra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spc="-49" dirty="0">
                <a:gradFill>
                  <a:gsLst>
                    <a:gs pos="1250">
                      <a:srgbClr val="2C292A"/>
                    </a:gs>
                    <a:gs pos="100000">
                      <a:srgbClr val="2C292A"/>
                    </a:gs>
                  </a:gsLst>
                  <a:lin ang="5400000" scaled="0"/>
                </a:gradFill>
              </a:rPr>
              <a:t>End users </a:t>
            </a:r>
            <a:r>
              <a:rPr lang="en-US" sz="1200" spc="-49" dirty="0">
                <a:gradFill>
                  <a:gsLst>
                    <a:gs pos="1250">
                      <a:srgbClr val="2C292A"/>
                    </a:gs>
                    <a:gs pos="100000">
                      <a:srgbClr val="2C292A"/>
                    </a:gs>
                  </a:gsLst>
                  <a:lin ang="5400000" scaled="0"/>
                </a:gradFill>
              </a:rPr>
              <a:t>will appreciate the stability, call, and meeting quality of Teams, the ability to connect and collaborate more efficiently, and delightful features such as background blur, in-line translation, and emojis and GIFs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49" dirty="0">
              <a:gradFill>
                <a:gsLst>
                  <a:gs pos="1250">
                    <a:srgbClr val="2C292A"/>
                  </a:gs>
                  <a:gs pos="100000">
                    <a:srgbClr val="2C292A"/>
                  </a:gs>
                </a:gsLst>
                <a:lin ang="5400000" scaled="0"/>
              </a:gra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spc="-49" dirty="0">
                <a:gradFill>
                  <a:gsLst>
                    <a:gs pos="1250">
                      <a:srgbClr val="2C292A"/>
                    </a:gs>
                    <a:gs pos="100000">
                      <a:srgbClr val="2C292A"/>
                    </a:gs>
                  </a:gsLst>
                  <a:lin ang="5400000" scaled="0"/>
                </a:gradFill>
              </a:rPr>
              <a:t>IT leads </a:t>
            </a:r>
            <a:r>
              <a:rPr lang="en-US" sz="1200" spc="-49" dirty="0">
                <a:gradFill>
                  <a:gsLst>
                    <a:gs pos="1250">
                      <a:srgbClr val="2C292A"/>
                    </a:gs>
                    <a:gs pos="100000">
                      <a:srgbClr val="2C292A"/>
                    </a:gs>
                  </a:gsLst>
                  <a:lin ang="5400000" scaled="0"/>
                </a:gradFill>
              </a:rPr>
              <a:t>will appreciate managing a single platform, the ability to integrate data and applications into the Teams environment, and improved security and admin controls, as well as better meeting and call performance</a:t>
            </a:r>
          </a:p>
        </p:txBody>
      </p:sp>
      <p:sp>
        <p:nvSpPr>
          <p:cNvPr id="4" name="Slide Number Placeholder 3"/>
          <p:cNvSpPr>
            <a:spLocks noGrp="1"/>
          </p:cNvSpPr>
          <p:nvPr>
            <p:ph type="sldNum" sz="quarter" idx="5"/>
          </p:nvPr>
        </p:nvSpPr>
        <p:spPr/>
        <p:txBody>
          <a:bodyPr/>
          <a:lstStyle/>
          <a:p>
            <a:fld id="{6E8F8422-4618-4036-BD00-FE6D8271279A}" type="slidenum">
              <a:rPr lang="en-US" smtClean="0"/>
              <a:pPr/>
              <a:t>10</a:t>
            </a:fld>
            <a:endParaRPr lang="en-US"/>
          </a:p>
        </p:txBody>
      </p:sp>
    </p:spTree>
    <p:extLst>
      <p:ext uri="{BB962C8B-B14F-4D97-AF65-F5344CB8AC3E}">
        <p14:creationId xmlns:p14="http://schemas.microsoft.com/office/powerpoint/2010/main" val="171033635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C9EDFB-6BCE-44A8-BD72-AD489F538CE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6000"/>
                    </a14:imgEffect>
                  </a14:imgLayer>
                </a14:imgProps>
              </a:ext>
            </a:extLst>
          </a:blip>
          <a:srcRect l="20058" t="11257" r="20134"/>
          <a:stretch/>
        </p:blipFill>
        <p:spPr>
          <a:xfrm>
            <a:off x="0" y="0"/>
            <a:ext cx="12436476" cy="4805495"/>
          </a:xfrm>
          <a:prstGeom prst="rect">
            <a:avLst/>
          </a:prstGeom>
        </p:spPr>
      </p:pic>
      <p:sp>
        <p:nvSpPr>
          <p:cNvPr id="9" name="Rectangle 8">
            <a:extLst>
              <a:ext uri="{FF2B5EF4-FFF2-40B4-BE49-F238E27FC236}">
                <a16:creationId xmlns:a16="http://schemas.microsoft.com/office/drawing/2014/main" id="{2CC659DB-0DB5-45CE-9267-E67BE13D4959}"/>
              </a:ext>
            </a:extLst>
          </p:cNvPr>
          <p:cNvSpPr/>
          <p:nvPr userDrawn="1"/>
        </p:nvSpPr>
        <p:spPr bwMode="auto">
          <a:xfrm rot="16200000">
            <a:off x="4601032" y="-3068054"/>
            <a:ext cx="3265836" cy="12436475"/>
          </a:xfrm>
          <a:prstGeom prst="rect">
            <a:avLst/>
          </a:prstGeom>
          <a:gradFill>
            <a:gsLst>
              <a:gs pos="17000">
                <a:schemeClr val="bg1">
                  <a:lumMod val="10000"/>
                  <a:alpha val="71000"/>
                </a:schemeClr>
              </a:gs>
              <a:gs pos="81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584199" y="3090314"/>
            <a:ext cx="11318517"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579796" y="4935118"/>
            <a:ext cx="11318517" cy="964256"/>
          </a:xfrm>
          <a:noFill/>
        </p:spPr>
        <p:txBody>
          <a:bodyPr lIns="0" tIns="0" rIns="0" bIns="0">
            <a:noAutofit/>
          </a:bodyPr>
          <a:lstStyle>
            <a:lvl1pPr marL="0" indent="0">
              <a:lnSpc>
                <a:spcPct val="100000"/>
              </a:lnSpc>
              <a:spcBef>
                <a:spcPts val="0"/>
              </a:spcBef>
              <a:buNone/>
              <a:defRPr sz="2600" spc="0" baseline="0">
                <a:solidFill>
                  <a:schemeClr val="tx1"/>
                </a:solidFill>
                <a:latin typeface="+mn-lt"/>
              </a:defRPr>
            </a:lvl1pPr>
          </a:lstStyle>
          <a:p>
            <a:pPr lvl="0"/>
            <a:r>
              <a:rPr lang="en-US" dirty="0"/>
              <a:t>Author name</a:t>
            </a:r>
          </a:p>
          <a:p>
            <a:pPr lvl="0"/>
            <a:r>
              <a:rPr lang="en-US" dirty="0"/>
              <a:t>Date</a:t>
            </a:r>
          </a:p>
        </p:txBody>
      </p:sp>
      <p:sp>
        <p:nvSpPr>
          <p:cNvPr id="13" name="Rectangle 12">
            <a:extLst>
              <a:ext uri="{FF2B5EF4-FFF2-40B4-BE49-F238E27FC236}">
                <a16:creationId xmlns:a16="http://schemas.microsoft.com/office/drawing/2014/main" id="{46008692-E244-1A4F-9CDC-E1CAF4553700}"/>
              </a:ext>
            </a:extLst>
          </p:cNvPr>
          <p:cNvSpPr/>
          <p:nvPr userDrawn="1"/>
        </p:nvSpPr>
        <p:spPr bwMode="auto">
          <a:xfrm rot="5400000">
            <a:off x="4660388" y="-4660388"/>
            <a:ext cx="3131409" cy="12452186"/>
          </a:xfrm>
          <a:prstGeom prst="rect">
            <a:avLst/>
          </a:prstGeom>
          <a:gradFill>
            <a:gsLst>
              <a:gs pos="17000">
                <a:schemeClr val="bg1">
                  <a:alpha val="59000"/>
                </a:schemeClr>
              </a:gs>
              <a:gs pos="81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3" name="MS logo white - EMF" descr="Microsoft logo white text version">
            <a:extLst>
              <a:ext uri="{FF2B5EF4-FFF2-40B4-BE49-F238E27FC236}">
                <a16:creationId xmlns:a16="http://schemas.microsoft.com/office/drawing/2014/main" id="{FC8EB198-9433-4CF8-84DB-E80BD4C00858}"/>
              </a:ext>
            </a:extLst>
          </p:cNvPr>
          <p:cNvPicPr>
            <a:picLocks noChangeAspect="1"/>
          </p:cNvPicPr>
          <p:nvPr userDrawn="1"/>
        </p:nvPicPr>
        <p:blipFill>
          <a:blip r:embed="rId4"/>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638140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5424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641195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420125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dirty="0"/>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9412219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dirty="0"/>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9189721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39057"/>
            <a:ext cx="4246604" cy="878959"/>
          </a:xfrm>
        </p:spPr>
        <p:txBody>
          <a:bodyPr anchor="t"/>
          <a:lstStyle>
            <a:lvl1pPr>
              <a:defRPr sz="2856"/>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440958" y="0"/>
            <a:ext cx="6995517" cy="6994525"/>
          </a:xfrm>
          <a:blipFill>
            <a:blip r:embed="rId2"/>
            <a:stretch>
              <a:fillRect/>
            </a:stretch>
          </a:blipFill>
        </p:spPr>
        <p:txBody>
          <a:bodyPr lIns="0" tIns="2103120" rIns="0" anchor="t" anchorCtr="0">
            <a:noAutofit/>
          </a:bodyPr>
          <a:lstStyle>
            <a:lvl1pPr marL="0" indent="0" algn="ctr">
              <a:lnSpc>
                <a:spcPct val="100000"/>
              </a:lnSpc>
              <a:buNone/>
              <a:defRPr sz="1428"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4180616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730413"/>
            <a:ext cx="12436475" cy="3264112"/>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72" spc="0">
                <a:solidFill>
                  <a:srgbClr val="FFFFFF"/>
                </a:solidFill>
              </a:defRPr>
            </a:lvl1pPr>
          </a:lstStyle>
          <a:p>
            <a:r>
              <a:rPr lang="en-US" dirty="0"/>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21345401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782961" cy="6994525"/>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72"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37008999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436475" cy="6994525"/>
          </a:xfrm>
          <a:blipFill>
            <a:blip r:embed="rId2"/>
            <a:stretch>
              <a:fillRect/>
            </a:stretch>
          </a:blipFill>
        </p:spPr>
        <p:txBody>
          <a:bodyPr wrap="none" bIns="2011680" anchor="ctr">
            <a:noAutofit/>
          </a:bodyPr>
          <a:lstStyle>
            <a:lvl1pPr marL="0" indent="0" algn="ctr">
              <a:buNone/>
              <a:defRPr sz="1428"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653514" y="0"/>
            <a:ext cx="5782961" cy="6994525"/>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72"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08737463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dirty="0"/>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52842664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descr="A person sitting at a desk&#10;&#10;Description automatically generated">
            <a:extLst>
              <a:ext uri="{FF2B5EF4-FFF2-40B4-BE49-F238E27FC236}">
                <a16:creationId xmlns:a16="http://schemas.microsoft.com/office/drawing/2014/main" id="{9BC2610A-FB3C-4BA6-AA33-C8C1ABF4DFD4}"/>
              </a:ext>
            </a:extLst>
          </p:cNvPr>
          <p:cNvPicPr>
            <a:picLocks noChangeAspect="1"/>
          </p:cNvPicPr>
          <p:nvPr userDrawn="1"/>
        </p:nvPicPr>
        <p:blipFill rotWithShape="1">
          <a:blip r:embed="rId2"/>
          <a:srcRect t="10861" b="37470"/>
          <a:stretch/>
        </p:blipFill>
        <p:spPr>
          <a:xfrm>
            <a:off x="0" y="0"/>
            <a:ext cx="12420764" cy="4813300"/>
          </a:xfrm>
          <a:prstGeom prst="rect">
            <a:avLst/>
          </a:prstGeom>
        </p:spPr>
      </p:pic>
      <p:sp>
        <p:nvSpPr>
          <p:cNvPr id="9" name="Rectangle 8">
            <a:extLst>
              <a:ext uri="{FF2B5EF4-FFF2-40B4-BE49-F238E27FC236}">
                <a16:creationId xmlns:a16="http://schemas.microsoft.com/office/drawing/2014/main" id="{2CC659DB-0DB5-45CE-9267-E67BE13D4959}"/>
              </a:ext>
            </a:extLst>
          </p:cNvPr>
          <p:cNvSpPr/>
          <p:nvPr userDrawn="1"/>
        </p:nvSpPr>
        <p:spPr bwMode="auto">
          <a:xfrm rot="16200000">
            <a:off x="4601031" y="-3035921"/>
            <a:ext cx="3265836" cy="12436475"/>
          </a:xfrm>
          <a:prstGeom prst="rect">
            <a:avLst/>
          </a:prstGeom>
          <a:gradFill>
            <a:gsLst>
              <a:gs pos="17000">
                <a:schemeClr val="bg1">
                  <a:lumMod val="10000"/>
                  <a:alpha val="71000"/>
                </a:schemeClr>
              </a:gs>
              <a:gs pos="81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584200" y="3090314"/>
            <a:ext cx="11314114"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581019" y="4935118"/>
            <a:ext cx="11028370" cy="964256"/>
          </a:xfrm>
          <a:noFill/>
        </p:spPr>
        <p:txBody>
          <a:bodyPr lIns="0" tIns="0" rIns="0" bIns="0">
            <a:noAutofit/>
          </a:bodyPr>
          <a:lstStyle>
            <a:lvl1pPr marL="0" indent="0">
              <a:lnSpc>
                <a:spcPct val="100000"/>
              </a:lnSpc>
              <a:spcBef>
                <a:spcPts val="0"/>
              </a:spcBef>
              <a:buNone/>
              <a:defRPr sz="2600" spc="0" baseline="0">
                <a:solidFill>
                  <a:schemeClr val="tx1"/>
                </a:solidFill>
                <a:latin typeface="+mn-lt"/>
              </a:defRPr>
            </a:lvl1pPr>
          </a:lstStyle>
          <a:p>
            <a:pPr lvl="0"/>
            <a:r>
              <a:rPr lang="en-US" dirty="0"/>
              <a:t>Author name</a:t>
            </a:r>
          </a:p>
          <a:p>
            <a:pPr lvl="0"/>
            <a:r>
              <a:rPr lang="en-US" dirty="0"/>
              <a:t>Date</a:t>
            </a:r>
          </a:p>
        </p:txBody>
      </p:sp>
      <p:pic>
        <p:nvPicPr>
          <p:cNvPr id="3" name="MS logo white - EMF" descr="Microsoft logo white text version">
            <a:extLst>
              <a:ext uri="{FF2B5EF4-FFF2-40B4-BE49-F238E27FC236}">
                <a16:creationId xmlns:a16="http://schemas.microsoft.com/office/drawing/2014/main" id="{09DC0896-AD8B-4A0A-929C-9D3FEE82A06E}"/>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725399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8723098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282513"/>
          </a:xfrm>
        </p:spPr>
        <p:txBody>
          <a:bodyPr/>
          <a:lstStyle>
            <a:lvl1pPr marL="0" indent="0" algn="l">
              <a:spcBef>
                <a:spcPts val="0"/>
              </a:spcBef>
              <a:buNone/>
              <a:defRPr sz="1836">
                <a:latin typeface="+mj-lt"/>
              </a:defRPr>
            </a:lvl1pPr>
          </a:lstStyle>
          <a:p>
            <a:pPr lvl="0"/>
            <a:r>
              <a:rPr lang="en-US" dirty="0"/>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282513"/>
          </a:xfrm>
        </p:spPr>
        <p:txBody>
          <a:bodyPr/>
          <a:lstStyle>
            <a:lvl1pPr marL="0" indent="0" algn="l">
              <a:spcBef>
                <a:spcPts val="0"/>
              </a:spcBef>
              <a:buNone/>
              <a:defRPr sz="1836">
                <a:latin typeface="+mj-lt"/>
              </a:defRPr>
            </a:lvl1pPr>
          </a:lstStyle>
          <a:p>
            <a:pPr lvl="0"/>
            <a:r>
              <a:rPr lang="en-US" dirty="0"/>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000000"/>
                </a:solidFill>
              </a:defRPr>
            </a:lvl1pPr>
          </a:lstStyle>
          <a:p>
            <a:pPr marL="233149" lvl="0" indent="-233149"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38421979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282513"/>
          </a:xfrm>
        </p:spPr>
        <p:txBody>
          <a:bodyPr/>
          <a:lstStyle>
            <a:lvl1pPr marL="0" indent="0" algn="l">
              <a:spcBef>
                <a:spcPts val="0"/>
              </a:spcBef>
              <a:buNone/>
              <a:defRPr sz="1836">
                <a:latin typeface="+mj-lt"/>
              </a:defRPr>
            </a:lvl1pPr>
          </a:lstStyle>
          <a:p>
            <a:pPr lvl="0"/>
            <a:r>
              <a:rPr lang="en-US" dirty="0"/>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282513"/>
          </a:xfrm>
        </p:spPr>
        <p:txBody>
          <a:bodyPr/>
          <a:lstStyle>
            <a:lvl1pPr marL="0" indent="0" algn="l">
              <a:spcBef>
                <a:spcPts val="0"/>
              </a:spcBef>
              <a:buNone/>
              <a:defRPr sz="1836">
                <a:latin typeface="+mj-lt"/>
              </a:defRPr>
            </a:lvl1pPr>
          </a:lstStyle>
          <a:p>
            <a:pPr lvl="0"/>
            <a:r>
              <a:rPr lang="en-US" dirty="0"/>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282513"/>
          </a:xfrm>
        </p:spPr>
        <p:txBody>
          <a:bodyPr/>
          <a:lstStyle>
            <a:lvl1pPr marL="0" indent="0" algn="l">
              <a:spcBef>
                <a:spcPts val="0"/>
              </a:spcBef>
              <a:buNone/>
              <a:defRPr sz="1836">
                <a:latin typeface="+mj-lt"/>
              </a:defRPr>
            </a:lvl1pPr>
          </a:lstStyle>
          <a:p>
            <a:pPr lvl="0"/>
            <a:r>
              <a:rPr lang="en-US" dirty="0"/>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0852056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565026"/>
          </a:xfrm>
        </p:spPr>
        <p:txBody>
          <a:bodyPr/>
          <a:lstStyle>
            <a:lvl1pPr marL="0" indent="0" algn="l">
              <a:spcBef>
                <a:spcPts val="0"/>
              </a:spcBef>
              <a:buNone/>
              <a:defRPr sz="1836">
                <a:latin typeface="+mj-lt"/>
              </a:defRPr>
            </a:lvl1pPr>
          </a:lstStyle>
          <a:p>
            <a:pPr lvl="0"/>
            <a:r>
              <a:rPr lang="en-US" dirty="0"/>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565026"/>
          </a:xfrm>
        </p:spPr>
        <p:txBody>
          <a:bodyPr/>
          <a:lstStyle>
            <a:lvl1pPr marL="0" indent="0" algn="l">
              <a:spcBef>
                <a:spcPts val="0"/>
              </a:spcBef>
              <a:buNone/>
              <a:defRPr sz="1836">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83649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600059" y="1997456"/>
            <a:ext cx="3474720"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7" name="Content Placeholder 15"/>
          <p:cNvSpPr>
            <a:spLocks noGrp="1"/>
          </p:cNvSpPr>
          <p:nvPr userDrawn="1">
            <p:ph sz="quarter" idx="18" hasCustomPrompt="1"/>
          </p:nvPr>
        </p:nvSpPr>
        <p:spPr>
          <a:xfrm>
            <a:off x="4356093" y="1997456"/>
            <a:ext cx="3474720"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112128" y="1997456"/>
            <a:ext cx="3497260"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600059" y="5026024"/>
            <a:ext cx="3474720" cy="1436291"/>
          </a:xfrm>
        </p:spPr>
        <p:txBody>
          <a:bodyPr lIns="0" tIns="0" rIns="0" bIns="0"/>
          <a:lstStyle>
            <a:lvl1pPr marL="0" indent="0">
              <a:lnSpc>
                <a:spcPct val="100000"/>
              </a:lnSpc>
              <a:spcBef>
                <a:spcPts val="1599"/>
              </a:spcBef>
              <a:spcAft>
                <a:spcPts val="0"/>
              </a:spcAft>
              <a:buNone/>
              <a:defRPr sz="1599" b="1">
                <a:solidFill>
                  <a:schemeClr val="accent1"/>
                </a:solidFill>
                <a:latin typeface="+mj-lt"/>
              </a:defRPr>
            </a:lvl1pPr>
            <a:lvl2pPr marL="0" marR="0" indent="0" algn="l" defTabSz="932563" rtl="0" eaLnBrk="1" fontAlgn="auto" latinLnBrk="0" hangingPunct="1">
              <a:lnSpc>
                <a:spcPct val="100000"/>
              </a:lnSpc>
              <a:spcBef>
                <a:spcPts val="1599"/>
              </a:spcBef>
              <a:spcAft>
                <a:spcPts val="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56093" y="5026024"/>
            <a:ext cx="3474720" cy="1436291"/>
          </a:xfrm>
        </p:spPr>
        <p:txBody>
          <a:bodyPr lIns="0" tIns="0" rIns="0" bIns="0"/>
          <a:lstStyle>
            <a:lvl1pPr marL="0" indent="0">
              <a:lnSpc>
                <a:spcPct val="100000"/>
              </a:lnSpc>
              <a:spcBef>
                <a:spcPts val="1599"/>
              </a:spcBef>
              <a:spcAft>
                <a:spcPts val="0"/>
              </a:spcAft>
              <a:buNone/>
              <a:defRPr sz="1599">
                <a:solidFill>
                  <a:schemeClr val="accent1"/>
                </a:solidFill>
                <a:latin typeface="+mj-lt"/>
              </a:defRPr>
            </a:lvl1pPr>
            <a:lvl2pPr marL="0" marR="0" indent="0" algn="l" defTabSz="932563" rtl="0" eaLnBrk="1" fontAlgn="auto" latinLnBrk="0" hangingPunct="1">
              <a:lnSpc>
                <a:spcPct val="100000"/>
              </a:lnSpc>
              <a:spcBef>
                <a:spcPts val="1599"/>
              </a:spcBef>
              <a:spcAft>
                <a:spcPts val="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12127" y="5026024"/>
            <a:ext cx="3474720" cy="1436291"/>
          </a:xfrm>
        </p:spPr>
        <p:txBody>
          <a:bodyPr lIns="0" tIns="0" rIns="0" bIns="0"/>
          <a:lstStyle>
            <a:lvl1pPr marL="0" indent="0">
              <a:lnSpc>
                <a:spcPct val="100000"/>
              </a:lnSpc>
              <a:spcBef>
                <a:spcPts val="1599"/>
              </a:spcBef>
              <a:spcAft>
                <a:spcPts val="0"/>
              </a:spcAft>
              <a:buNone/>
              <a:defRPr sz="1599">
                <a:solidFill>
                  <a:schemeClr val="accent1"/>
                </a:solidFill>
                <a:latin typeface="+mj-lt"/>
              </a:defRPr>
            </a:lvl1pPr>
            <a:lvl2pPr marL="0" marR="0" indent="0" algn="l" defTabSz="932563" rtl="0" eaLnBrk="1" fontAlgn="auto" latinLnBrk="0" hangingPunct="1">
              <a:lnSpc>
                <a:spcPct val="100000"/>
              </a:lnSpc>
              <a:spcBef>
                <a:spcPts val="1599"/>
              </a:spcBef>
              <a:spcAft>
                <a:spcPts val="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2" name="Title 1">
            <a:extLst>
              <a:ext uri="{FF2B5EF4-FFF2-40B4-BE49-F238E27FC236}">
                <a16:creationId xmlns:a16="http://schemas.microsoft.com/office/drawing/2014/main" id="{C63F1E16-31B1-49E0-A952-4B66262EEEF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620442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96951" y="2355795"/>
            <a:ext cx="3245833" cy="565091"/>
          </a:xfrm>
        </p:spPr>
        <p:txBody>
          <a:bodyPr anchor="t"/>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441841" y="2355794"/>
            <a:ext cx="7400340" cy="439479"/>
          </a:xfrm>
        </p:spPr>
        <p:txBody>
          <a:bodyPr anchor="t"/>
          <a:lstStyle>
            <a:lvl1pPr marL="0" indent="0">
              <a:spcAft>
                <a:spcPts val="816"/>
              </a:spcAft>
              <a:buNone/>
              <a:defRPr/>
            </a:lvl1pPr>
          </a:lstStyle>
          <a:p>
            <a:pPr lvl="0"/>
            <a:r>
              <a:rPr lang="en-US" dirty="0"/>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96951" y="2059499"/>
            <a:ext cx="324592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441841" y="2059499"/>
            <a:ext cx="7400340"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4397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dirty="0"/>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3646470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D59D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4045462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1187766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D59D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910436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rgbClr val="D59D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8" name="Picture 7" descr="A person using a computer in an office.">
            <a:extLst>
              <a:ext uri="{FF2B5EF4-FFF2-40B4-BE49-F238E27FC236}">
                <a16:creationId xmlns:a16="http://schemas.microsoft.com/office/drawing/2014/main" id="{299AED09-39D7-4279-AE54-0B8793C88DE4}"/>
              </a:ext>
            </a:extLst>
          </p:cNvPr>
          <p:cNvPicPr>
            <a:picLocks noChangeAspect="1"/>
          </p:cNvPicPr>
          <p:nvPr userDrawn="1"/>
        </p:nvPicPr>
        <p:blipFill rotWithShape="1">
          <a:blip r:embed="rId2"/>
          <a:srcRect l="16625" r="16625"/>
          <a:stretch/>
        </p:blipFill>
        <p:spPr bwMode="ltGray">
          <a:xfrm>
            <a:off x="5440958" y="0"/>
            <a:ext cx="6995517" cy="6994525"/>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1710582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76621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3263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171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solidFill>
                  <a:schemeClr val="tx1"/>
                </a:solidFill>
                <a:latin typeface="Consolas" panose="020B0609020204030204" pitchFamily="49" charset="0"/>
                <a:cs typeface="Consolas" panose="020B0609020204030204" pitchFamily="49" charset="0"/>
              </a:defRPr>
            </a:lvl1pPr>
            <a:lvl2pPr marL="353449" indent="0">
              <a:buNone/>
              <a:defRPr sz="2448">
                <a:solidFill>
                  <a:schemeClr val="tx1"/>
                </a:solidFill>
                <a:latin typeface="Consolas" panose="020B0609020204030204" pitchFamily="49" charset="0"/>
                <a:cs typeface="Consolas" panose="020B0609020204030204" pitchFamily="49" charset="0"/>
              </a:defRPr>
            </a:lvl2pPr>
            <a:lvl3pPr marL="596241" indent="0">
              <a:buNone/>
              <a:defRPr sz="2040">
                <a:solidFill>
                  <a:schemeClr val="tx1"/>
                </a:solidFill>
                <a:latin typeface="Consolas" panose="020B0609020204030204" pitchFamily="49" charset="0"/>
                <a:cs typeface="Consolas" panose="020B0609020204030204" pitchFamily="49" charset="0"/>
              </a:defRPr>
            </a:lvl3pPr>
            <a:lvl4pPr marL="830773" indent="0">
              <a:buNone/>
              <a:defRPr sz="1836">
                <a:solidFill>
                  <a:schemeClr val="tx1"/>
                </a:solidFill>
                <a:latin typeface="Consolas" panose="020B0609020204030204" pitchFamily="49" charset="0"/>
                <a:cs typeface="Consolas" panose="020B0609020204030204" pitchFamily="49" charset="0"/>
              </a:defRPr>
            </a:lvl4pPr>
            <a:lvl5pPr marL="1071912" indent="0">
              <a:buNone/>
              <a:defRPr sz="1836">
                <a:solidFill>
                  <a:schemeClr val="tx1"/>
                </a:soli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47739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620671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4922459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B54363-C018-4343-A3D8-4DC8D133C370}"/>
              </a:ext>
            </a:extLst>
          </p:cNvPr>
          <p:cNvGrpSpPr/>
          <p:nvPr userDrawn="1"/>
        </p:nvGrpSpPr>
        <p:grpSpPr>
          <a:xfrm>
            <a:off x="5011570" y="1184604"/>
            <a:ext cx="7424905" cy="5809426"/>
            <a:chOff x="5026084" y="1184275"/>
            <a:chExt cx="7424905" cy="5810250"/>
          </a:xfrm>
        </p:grpSpPr>
        <p:pic>
          <p:nvPicPr>
            <p:cNvPr id="5" name="Picture 4" descr="A screenshot of a computer&#10;&#10;Description generated with very high confidence">
              <a:extLst>
                <a:ext uri="{FF2B5EF4-FFF2-40B4-BE49-F238E27FC236}">
                  <a16:creationId xmlns:a16="http://schemas.microsoft.com/office/drawing/2014/main" id="{480C916E-AB00-4B8D-A691-ED0539F623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6084" y="1184275"/>
              <a:ext cx="7424905" cy="5810250"/>
            </a:xfrm>
            <a:prstGeom prst="rect">
              <a:avLst/>
            </a:prstGeom>
          </p:spPr>
        </p:pic>
        <p:pic>
          <p:nvPicPr>
            <p:cNvPr id="6" name="Picture 5">
              <a:extLst>
                <a:ext uri="{FF2B5EF4-FFF2-40B4-BE49-F238E27FC236}">
                  <a16:creationId xmlns:a16="http://schemas.microsoft.com/office/drawing/2014/main" id="{D6282BD7-E62E-4D6B-8024-07E5481216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3985" y="1447796"/>
              <a:ext cx="6827004" cy="4907188"/>
            </a:xfrm>
            <a:prstGeom prst="rect">
              <a:avLst/>
            </a:prstGeom>
          </p:spPr>
        </p:pic>
      </p:grpSp>
      <p:sp>
        <p:nvSpPr>
          <p:cNvPr id="2" name="Title 1"/>
          <p:cNvSpPr>
            <a:spLocks noGrp="1"/>
          </p:cNvSpPr>
          <p:nvPr>
            <p:ph type="title" hasCustomPrompt="1"/>
          </p:nvPr>
        </p:nvSpPr>
        <p:spPr>
          <a:xfrm>
            <a:off x="465142" y="464377"/>
            <a:ext cx="11533187" cy="679601"/>
          </a:xfrm>
        </p:spPr>
        <p:txBody>
          <a:bodyPr vert="horz" wrap="square" lIns="0" tIns="164592" rIns="0" bIns="0" rtlCol="0" anchor="t">
            <a:noAutofit/>
          </a:bodyPr>
          <a:lstStyle>
            <a:lvl1pPr>
              <a:defRPr lang="en-US" sz="3264"/>
            </a:lvl1pPr>
          </a:lstStyle>
          <a:p>
            <a:pPr lvl="0"/>
            <a:r>
              <a:rPr lang="en-US"/>
              <a:t>Title</a:t>
            </a:r>
          </a:p>
        </p:txBody>
      </p:sp>
    </p:spTree>
    <p:extLst>
      <p:ext uri="{BB962C8B-B14F-4D97-AF65-F5344CB8AC3E}">
        <p14:creationId xmlns:p14="http://schemas.microsoft.com/office/powerpoint/2010/main" val="2407299492"/>
      </p:ext>
    </p:extLst>
  </p:cSld>
  <p:clrMapOvr>
    <a:masterClrMapping/>
  </p:clrMapOvr>
  <p:transition>
    <p:fade/>
  </p:transition>
  <p:extLst>
    <p:ext uri="{DCECCB84-F9BA-43D5-87BE-67443E8EF086}">
      <p15:sldGuideLst xmlns:p15="http://schemas.microsoft.com/office/powerpoint/2012/main">
        <p15:guide id="1" orient="horz" pos="1008">
          <p15:clr>
            <a:srgbClr val="FBAE40"/>
          </p15:clr>
        </p15:guide>
        <p15:guide id="2" orient="horz" pos="3911">
          <p15:clr>
            <a:srgbClr val="FBAE40"/>
          </p15:clr>
        </p15:guide>
        <p15:guide id="3" pos="347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271223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descr="A person sitting at a desk&#10;&#10;Description automatically generated">
            <a:extLst>
              <a:ext uri="{FF2B5EF4-FFF2-40B4-BE49-F238E27FC236}">
                <a16:creationId xmlns:a16="http://schemas.microsoft.com/office/drawing/2014/main" id="{9BC2610A-FB3C-4BA6-AA33-C8C1ABF4DFD4}"/>
              </a:ext>
            </a:extLst>
          </p:cNvPr>
          <p:cNvPicPr>
            <a:picLocks noChangeAspect="1"/>
          </p:cNvPicPr>
          <p:nvPr userDrawn="1"/>
        </p:nvPicPr>
        <p:blipFill rotWithShape="1">
          <a:blip r:embed="rId2"/>
          <a:srcRect t="8510" b="39821"/>
          <a:stretch/>
        </p:blipFill>
        <p:spPr>
          <a:xfrm>
            <a:off x="0" y="0"/>
            <a:ext cx="12420764" cy="4813300"/>
          </a:xfrm>
          <a:prstGeom prst="rect">
            <a:avLst/>
          </a:prstGeom>
        </p:spPr>
      </p:pic>
      <p:sp>
        <p:nvSpPr>
          <p:cNvPr id="9" name="Rectangle 8">
            <a:extLst>
              <a:ext uri="{FF2B5EF4-FFF2-40B4-BE49-F238E27FC236}">
                <a16:creationId xmlns:a16="http://schemas.microsoft.com/office/drawing/2014/main" id="{2CC659DB-0DB5-45CE-9267-E67BE13D4959}"/>
              </a:ext>
            </a:extLst>
          </p:cNvPr>
          <p:cNvSpPr/>
          <p:nvPr userDrawn="1"/>
        </p:nvSpPr>
        <p:spPr bwMode="auto">
          <a:xfrm rot="16200000">
            <a:off x="4601031" y="-3035921"/>
            <a:ext cx="3265836" cy="12436475"/>
          </a:xfrm>
          <a:prstGeom prst="rect">
            <a:avLst/>
          </a:prstGeom>
          <a:gradFill>
            <a:gsLst>
              <a:gs pos="17000">
                <a:schemeClr val="bg1">
                  <a:lumMod val="10000"/>
                  <a:alpha val="71000"/>
                </a:schemeClr>
              </a:gs>
              <a:gs pos="81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11560168"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11560168" cy="964256"/>
          </a:xfrm>
          <a:noFill/>
        </p:spPr>
        <p:txBody>
          <a:bodyPr lIns="0" tIns="0" rIns="0" bIns="0">
            <a:noAutofit/>
          </a:bodyPr>
          <a:lstStyle>
            <a:lvl1pPr marL="0" indent="0">
              <a:lnSpc>
                <a:spcPct val="100000"/>
              </a:lnSpc>
              <a:spcBef>
                <a:spcPts val="0"/>
              </a:spcBef>
              <a:buNone/>
              <a:defRPr sz="2600" spc="0" baseline="0">
                <a:solidFill>
                  <a:schemeClr val="tx1"/>
                </a:solidFill>
                <a:latin typeface="+mn-lt"/>
              </a:defRPr>
            </a:lvl1pPr>
          </a:lstStyle>
          <a:p>
            <a:pPr lvl="0"/>
            <a:r>
              <a:rPr lang="en-US" dirty="0"/>
              <a:t>Author name</a:t>
            </a:r>
          </a:p>
          <a:p>
            <a:pPr lvl="0"/>
            <a:r>
              <a:rPr lang="en-US" dirty="0"/>
              <a:t>Date</a:t>
            </a:r>
          </a:p>
        </p:txBody>
      </p:sp>
      <p:sp>
        <p:nvSpPr>
          <p:cNvPr id="13" name="Rectangle 12">
            <a:extLst>
              <a:ext uri="{FF2B5EF4-FFF2-40B4-BE49-F238E27FC236}">
                <a16:creationId xmlns:a16="http://schemas.microsoft.com/office/drawing/2014/main" id="{46008692-E244-1A4F-9CDC-E1CAF4553700}"/>
              </a:ext>
            </a:extLst>
          </p:cNvPr>
          <p:cNvSpPr/>
          <p:nvPr userDrawn="1"/>
        </p:nvSpPr>
        <p:spPr bwMode="auto">
          <a:xfrm rot="5400000">
            <a:off x="4668244" y="-4654468"/>
            <a:ext cx="3131409" cy="12436475"/>
          </a:xfrm>
          <a:prstGeom prst="rect">
            <a:avLst/>
          </a:prstGeom>
          <a:gradFill>
            <a:gsLst>
              <a:gs pos="17000">
                <a:schemeClr val="bg1">
                  <a:alpha val="59000"/>
                </a:schemeClr>
              </a:gs>
              <a:gs pos="81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3FB9A594-8362-EE41-8058-D4A0A53EB681}"/>
              </a:ext>
            </a:extLst>
          </p:cNvPr>
          <p:cNvPicPr>
            <a:picLocks noChangeAspect="1"/>
          </p:cNvPicPr>
          <p:nvPr userDrawn="1"/>
        </p:nvPicPr>
        <p:blipFill>
          <a:blip r:embed="rId3"/>
          <a:stretch>
            <a:fillRect/>
          </a:stretch>
        </p:blipFill>
        <p:spPr>
          <a:xfrm>
            <a:off x="434976" y="445280"/>
            <a:ext cx="914401" cy="195507"/>
          </a:xfrm>
          <a:prstGeom prst="rect">
            <a:avLst/>
          </a:prstGeom>
        </p:spPr>
      </p:pic>
    </p:spTree>
    <p:extLst>
      <p:ext uri="{BB962C8B-B14F-4D97-AF65-F5344CB8AC3E}">
        <p14:creationId xmlns:p14="http://schemas.microsoft.com/office/powerpoint/2010/main" val="1470301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222376"/>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22pt</a:t>
            </a:r>
          </a:p>
        </p:txBody>
      </p:sp>
    </p:spTree>
    <p:extLst>
      <p:ext uri="{BB962C8B-B14F-4D97-AF65-F5344CB8AC3E}">
        <p14:creationId xmlns:p14="http://schemas.microsoft.com/office/powerpoint/2010/main" val="3793202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6" name="Picture 5" descr="A person using a computer in an office.">
            <a:extLst>
              <a:ext uri="{FF2B5EF4-FFF2-40B4-BE49-F238E27FC236}">
                <a16:creationId xmlns:a16="http://schemas.microsoft.com/office/drawing/2014/main" id="{A0801FDB-3A9E-488F-8172-FF7CACA56A8D}"/>
              </a:ext>
            </a:extLst>
          </p:cNvPr>
          <p:cNvPicPr>
            <a:picLocks noChangeAspect="1"/>
          </p:cNvPicPr>
          <p:nvPr userDrawn="1"/>
        </p:nvPicPr>
        <p:blipFill rotWithShape="1">
          <a:blip r:embed="rId2"/>
          <a:srcRect l="16625" r="16625"/>
          <a:stretch/>
        </p:blipFill>
        <p:spPr bwMode="ltGray">
          <a:xfrm>
            <a:off x="5440958" y="0"/>
            <a:ext cx="6995517" cy="6994525"/>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440562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744CB6F-6270-F34B-A301-417DE3882693}"/>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409510973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94260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8"/>
          </a:xfrm>
          <a:noFill/>
        </p:spPr>
        <p:txBody>
          <a:bodyPr lIns="0" tIns="0" rIns="0" bIns="0" anchor="t" anchorCtr="0"/>
          <a:lstStyle>
            <a:lvl1pPr>
              <a:lnSpc>
                <a:spcPct val="100000"/>
              </a:lnSpc>
              <a:spcAft>
                <a:spcPts val="1300"/>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282091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A13988E-0FB2-DE4D-9938-A820DD17A5B6}"/>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6643351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6" name="Picture 5" descr="A man standing in front of a computer&#10;&#10;">
            <a:extLst>
              <a:ext uri="{FF2B5EF4-FFF2-40B4-BE49-F238E27FC236}">
                <a16:creationId xmlns:a16="http://schemas.microsoft.com/office/drawing/2014/main" id="{156C247A-D430-4639-B14C-6272C6DBE7D3}"/>
              </a:ext>
            </a:extLst>
          </p:cNvPr>
          <p:cNvPicPr>
            <a:picLocks noChangeAspect="1"/>
          </p:cNvPicPr>
          <p:nvPr userDrawn="1"/>
        </p:nvPicPr>
        <p:blipFill rotWithShape="1">
          <a:blip r:embed="rId2"/>
          <a:srcRect l="16675" r="16675"/>
          <a:stretch/>
        </p:blipFill>
        <p:spPr bwMode="ltGray">
          <a:xfrm>
            <a:off x="5440958" y="0"/>
            <a:ext cx="6995517" cy="6994525"/>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577647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1766147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C082C2-F92A-A44F-82D5-C6650E63CF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332"/>
          <a:stretch/>
        </p:blipFill>
        <p:spPr>
          <a:xfrm>
            <a:off x="0" y="0"/>
            <a:ext cx="12436474" cy="6994525"/>
          </a:xfrm>
          <a:prstGeom prst="rect">
            <a:avLst/>
          </a:prstGeom>
        </p:spPr>
      </p:pic>
      <p:sp>
        <p:nvSpPr>
          <p:cNvPr id="7" name="Rectangle 6">
            <a:extLst>
              <a:ext uri="{FF2B5EF4-FFF2-40B4-BE49-F238E27FC236}">
                <a16:creationId xmlns:a16="http://schemas.microsoft.com/office/drawing/2014/main" id="{C3610320-2CFA-0D4B-9880-030A74B96935}"/>
              </a:ext>
            </a:extLst>
          </p:cNvPr>
          <p:cNvSpPr/>
          <p:nvPr userDrawn="1"/>
        </p:nvSpPr>
        <p:spPr bwMode="auto">
          <a:xfrm>
            <a:off x="1" y="0"/>
            <a:ext cx="11998318" cy="6994525"/>
          </a:xfrm>
          <a:prstGeom prst="rect">
            <a:avLst/>
          </a:prstGeom>
          <a:gradFill flip="none" rotWithShape="1">
            <a:gsLst>
              <a:gs pos="0">
                <a:schemeClr val="tx1">
                  <a:alpha val="46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11" name="Rectangle 10">
            <a:extLst>
              <a:ext uri="{FF2B5EF4-FFF2-40B4-BE49-F238E27FC236}">
                <a16:creationId xmlns:a16="http://schemas.microsoft.com/office/drawing/2014/main" id="{34396FAE-37E9-4746-848A-08BDE08F8FE2}"/>
              </a:ext>
            </a:extLst>
          </p:cNvPr>
          <p:cNvSpPr/>
          <p:nvPr userDrawn="1"/>
        </p:nvSpPr>
        <p:spPr bwMode="auto">
          <a:xfrm>
            <a:off x="0" y="5050729"/>
            <a:ext cx="12436474" cy="194379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5209388"/>
            <a:ext cx="9590081" cy="964256"/>
          </a:xfrm>
          <a:noFill/>
        </p:spPr>
        <p:txBody>
          <a:bodyPr lIns="0" tIns="0" rIns="0" bIns="0">
            <a:noAutofit/>
          </a:bodyPr>
          <a:lstStyle>
            <a:lvl1pPr marL="0" indent="0">
              <a:lnSpc>
                <a:spcPct val="100000"/>
              </a:lnSpc>
              <a:spcBef>
                <a:spcPts val="0"/>
              </a:spcBef>
              <a:buNone/>
              <a:defRPr sz="1600" spc="0" baseline="0">
                <a:solidFill>
                  <a:schemeClr val="accent1"/>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777244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892808"/>
            <a:ext cx="11567160" cy="773032"/>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0" indent="0">
              <a:lnSpc>
                <a:spcPct val="100000"/>
              </a:lnSpc>
              <a:spcBef>
                <a:spcPts val="0"/>
              </a:spcBef>
              <a:spcAft>
                <a:spcPts val="400"/>
              </a:spcAft>
              <a:buNone/>
              <a:defRPr sz="1600">
                <a:solidFill>
                  <a:srgbClr val="000000"/>
                </a:solidFill>
                <a:latin typeface="+mj-lt"/>
              </a:defRPr>
            </a:lvl2pPr>
            <a:lvl3pPr marL="457200" indent="0">
              <a:spcBef>
                <a:spcPts val="0"/>
              </a:spcBef>
              <a:spcAft>
                <a:spcPts val="1300"/>
              </a:spcAft>
              <a:buNone/>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16pt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7896598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22pt</a:t>
            </a:r>
          </a:p>
        </p:txBody>
      </p:sp>
    </p:spTree>
    <p:extLst>
      <p:ext uri="{BB962C8B-B14F-4D97-AF65-F5344CB8AC3E}">
        <p14:creationId xmlns:p14="http://schemas.microsoft.com/office/powerpoint/2010/main" val="22134155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6290457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D59D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4089560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15517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605333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9" name="Title Placeholder 1">
            <a:extLst>
              <a:ext uri="{FF2B5EF4-FFF2-40B4-BE49-F238E27FC236}">
                <a16:creationId xmlns:a16="http://schemas.microsoft.com/office/drawing/2014/main" id="{513C2FD7-D7BD-4C2F-86B5-C06DBDEA1A7E}"/>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09238FB9-5ADA-46FA-92A7-68A2F162C687}"/>
              </a:ext>
            </a:extLst>
          </p:cNvPr>
          <p:cNvSpPr>
            <a:spLocks noGrp="1"/>
          </p:cNvSpPr>
          <p:nvPr>
            <p:ph type="body" sz="quarter" idx="13"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360337728"/>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021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AE1A-0071-498A-B0C2-96550A5CD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29715D-55E9-4BCD-8928-89CF6DF6CD48}"/>
              </a:ext>
            </a:extLst>
          </p:cNvPr>
          <p:cNvSpPr>
            <a:spLocks noGrp="1"/>
          </p:cNvSpPr>
          <p:nvPr>
            <p:ph type="dt" sz="half" idx="10"/>
          </p:nvPr>
        </p:nvSpPr>
        <p:spPr/>
        <p:txBody>
          <a:bodyPr/>
          <a:lstStyle/>
          <a:p>
            <a:fld id="{181327CE-0F2A-4D36-A6FC-97F64A1FCD79}" type="datetimeFigureOut">
              <a:rPr lang="en-US" smtClean="0"/>
              <a:t>9/25/2020</a:t>
            </a:fld>
            <a:endParaRPr lang="en-US" dirty="0"/>
          </a:p>
        </p:txBody>
      </p:sp>
      <p:sp>
        <p:nvSpPr>
          <p:cNvPr id="4" name="Footer Placeholder 3">
            <a:extLst>
              <a:ext uri="{FF2B5EF4-FFF2-40B4-BE49-F238E27FC236}">
                <a16:creationId xmlns:a16="http://schemas.microsoft.com/office/drawing/2014/main" id="{9B21C9F2-C873-46BF-B70C-CE65E232658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5269EB-7DFB-40C5-BC77-91FCDF775247}"/>
              </a:ext>
            </a:extLst>
          </p:cNvPr>
          <p:cNvSpPr>
            <a:spLocks noGrp="1"/>
          </p:cNvSpPr>
          <p:nvPr>
            <p:ph type="sldNum" sz="quarter" idx="12"/>
          </p:nvPr>
        </p:nvSpPr>
        <p:spPr/>
        <p:txBody>
          <a:bodyPr/>
          <a:lstStyle/>
          <a:p>
            <a:fld id="{03504F45-4764-4474-864D-AE5FFC361BEA}" type="slidenum">
              <a:rPr lang="en-US" smtClean="0"/>
              <a:t>‹#›</a:t>
            </a:fld>
            <a:endParaRPr lang="en-US" dirty="0"/>
          </a:p>
        </p:txBody>
      </p:sp>
    </p:spTree>
    <p:extLst>
      <p:ext uri="{BB962C8B-B14F-4D97-AF65-F5344CB8AC3E}">
        <p14:creationId xmlns:p14="http://schemas.microsoft.com/office/powerpoint/2010/main" val="2753836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1787767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13096900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0595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603479" y="-208004"/>
            <a:ext cx="600100" cy="160091"/>
          </a:xfrm>
          <a:prstGeom prst="rect">
            <a:avLst/>
          </a:prstGeom>
          <a:noFill/>
        </p:spPr>
        <p:txBody>
          <a:bodyPr wrap="none" lIns="0" tIns="0" rIns="0" bIns="0" rtlCol="0">
            <a:spAutoFit/>
          </a:bodyPr>
          <a:lstStyle/>
          <a:p>
            <a:pPr algn="l"/>
            <a:r>
              <a:rPr lang="en-US" sz="1020" dirty="0">
                <a:solidFill>
                  <a:srgbClr val="A3A3A3"/>
                </a:solidFill>
              </a:rPr>
              <a:t>ELT layout</a:t>
            </a:r>
          </a:p>
        </p:txBody>
      </p:sp>
    </p:spTree>
    <p:extLst>
      <p:ext uri="{BB962C8B-B14F-4D97-AF65-F5344CB8AC3E}">
        <p14:creationId xmlns:p14="http://schemas.microsoft.com/office/powerpoint/2010/main" val="26543008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3.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oolsToo_Slide" descr="ToolsToo_Slide">
            <a:extLst>
              <a:ext uri="{FF2B5EF4-FFF2-40B4-BE49-F238E27FC236}">
                <a16:creationId xmlns:a16="http://schemas.microsoft.com/office/drawing/2014/main" id="{C7C386B1-CB5B-4833-A69C-FECF02344CEE}"/>
              </a:ext>
            </a:extLst>
          </p:cNvPr>
          <p:cNvSpPr/>
          <p:nvPr userDrawn="1"/>
        </p:nvSpPr>
        <p:spPr bwMode="auto">
          <a:xfrm>
            <a:off x="0" y="0"/>
            <a:ext cx="12436475" cy="6994525"/>
          </a:xfrm>
          <a:prstGeom prst="rect">
            <a:avLst/>
          </a:prstGeom>
          <a:noFill/>
          <a:ln>
            <a:noFill/>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a:srcRect l="762"/>
          <a:stretch/>
        </p:blipFill>
        <p:spPr>
          <a:xfrm rot="5400000">
            <a:off x="9700947" y="2900301"/>
            <a:ext cx="6994525" cy="1193925"/>
          </a:xfrm>
          <a:prstGeom prst="rect">
            <a:avLst/>
          </a:prstGeom>
        </p:spPr>
      </p:pic>
    </p:spTree>
    <p:extLst>
      <p:ext uri="{BB962C8B-B14F-4D97-AF65-F5344CB8AC3E}">
        <p14:creationId xmlns:p14="http://schemas.microsoft.com/office/powerpoint/2010/main" val="1822490523"/>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 id="2147484314" r:id="rId14"/>
    <p:sldLayoutId id="2147484315" r:id="rId15"/>
    <p:sldLayoutId id="2147484316" r:id="rId16"/>
    <p:sldLayoutId id="2147484317" r:id="rId17"/>
    <p:sldLayoutId id="2147484318" r:id="rId18"/>
    <p:sldLayoutId id="2147484319" r:id="rId19"/>
    <p:sldLayoutId id="2147484320" r:id="rId20"/>
    <p:sldLayoutId id="2147484321" r:id="rId21"/>
    <p:sldLayoutId id="2147484322" r:id="rId22"/>
    <p:sldLayoutId id="2147484323" r:id="rId23"/>
    <p:sldLayoutId id="2147484336" r:id="rId24"/>
    <p:sldLayoutId id="2147484324" r:id="rId25"/>
    <p:sldLayoutId id="2147484325" r:id="rId26"/>
    <p:sldLayoutId id="2147484326" r:id="rId27"/>
    <p:sldLayoutId id="2147484327" r:id="rId28"/>
    <p:sldLayoutId id="2147484328" r:id="rId29"/>
    <p:sldLayoutId id="2147484329" r:id="rId30"/>
    <p:sldLayoutId id="2147484330" r:id="rId31"/>
    <p:sldLayoutId id="2147484331" r:id="rId32"/>
    <p:sldLayoutId id="2147484332" r:id="rId33"/>
    <p:sldLayoutId id="2147484333" r:id="rId34"/>
    <p:sldLayoutId id="2147484334" r:id="rId35"/>
    <p:sldLayoutId id="2147484340" r:id="rId36"/>
    <p:sldLayoutId id="2147484343" r:id="rId37"/>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tx1"/>
          </a:soli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tx1"/>
          </a:soli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tx1"/>
          </a:soli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tx1"/>
          </a:soli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oolsToo_Slide" descr="ToolsToo_Slide">
            <a:extLst>
              <a:ext uri="{FF2B5EF4-FFF2-40B4-BE49-F238E27FC236}">
                <a16:creationId xmlns:a16="http://schemas.microsoft.com/office/drawing/2014/main" id="{DC456E4F-49CA-48F8-A2F0-16FBA94800FA}"/>
              </a:ext>
            </a:extLst>
          </p:cNvPr>
          <p:cNvSpPr/>
          <p:nvPr userDrawn="1"/>
        </p:nvSpPr>
        <p:spPr bwMode="auto">
          <a:xfrm>
            <a:off x="0" y="0"/>
            <a:ext cx="12436475" cy="6994525"/>
          </a:xfrm>
          <a:prstGeom prst="rect">
            <a:avLst/>
          </a:prstGeom>
          <a:noFill/>
          <a:ln>
            <a:noFill/>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dirty="0"/>
              <a:t>Click to edit Master title style</a:t>
            </a:r>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079985"/>
      </p:ext>
    </p:extLst>
  </p:cSld>
  <p:clrMap bg1="lt1" tx1="dk1" bg2="lt2" tx2="dk2" accent1="accent1" accent2="accent2" accent3="accent3" accent4="accent4" accent5="accent5" accent6="accent6" hlink="hlink" folHlink="folHlink"/>
  <p:sldLayoutIdLst>
    <p:sldLayoutId id="2147484335" r:id="rId1"/>
    <p:sldLayoutId id="2147484222" r:id="rId2"/>
    <p:sldLayoutId id="2147484223" r:id="rId3"/>
    <p:sldLayoutId id="2147484224" r:id="rId4"/>
    <p:sldLayoutId id="2147484225" r:id="rId5"/>
    <p:sldLayoutId id="2147484230" r:id="rId6"/>
    <p:sldLayoutId id="2147484301" r:id="rId7"/>
  </p:sldLayoutIdLst>
  <p:transition>
    <p:fade/>
  </p:transition>
  <p:txStyles>
    <p:title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20621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2" r:id="rId8"/>
    <p:sldLayoutId id="2147484253" r:id="rId9"/>
    <p:sldLayoutId id="2147484257" r:id="rId10"/>
  </p:sldLayoutIdLst>
  <p:transition>
    <p:fade/>
  </p:transition>
  <p:txStyles>
    <p:titleStyle>
      <a:lvl1pPr algn="l" defTabSz="932742" rtl="0" eaLnBrk="1" latinLnBrk="0" hangingPunct="1">
        <a:lnSpc>
          <a:spcPct val="90000"/>
        </a:lnSpc>
        <a:spcBef>
          <a:spcPct val="0"/>
        </a:spcBef>
        <a:buNone/>
        <a:defRPr lang="en-US" sz="3200" b="0" kern="1200" cap="none" spc="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tags" Target="../tags/tag4.xml"/><Relationship Id="rId7" Type="http://schemas.openxmlformats.org/officeDocument/2006/relationships/image" Target="../media/image46.png"/><Relationship Id="rId2" Type="http://schemas.openxmlformats.org/officeDocument/2006/relationships/tags" Target="../tags/tag3.xml"/><Relationship Id="rId1" Type="http://schemas.openxmlformats.org/officeDocument/2006/relationships/tags" Target="../tags/tag2.xml"/><Relationship Id="rId6" Type="http://schemas.microsoft.com/office/2018/10/relationships/comments" Target="../comments/modernComment_7BBF5A7E_D58534F9.xml"/><Relationship Id="rId5" Type="http://schemas.openxmlformats.org/officeDocument/2006/relationships/notesSlide" Target="../notesSlides/notesSlide9.xml"/><Relationship Id="rId10" Type="http://schemas.openxmlformats.org/officeDocument/2006/relationships/image" Target="../media/image49.emf"/><Relationship Id="rId4" Type="http://schemas.openxmlformats.org/officeDocument/2006/relationships/slideLayout" Target="../slideLayouts/slideLayout11.xml"/><Relationship Id="rId9" Type="http://schemas.openxmlformats.org/officeDocument/2006/relationships/image" Target="../media/image48.emf"/></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hyperlink" Target="https://customers.microsoft.com/de-de/hom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18/10/relationships/comments" Target="../comments/modernComment_7BBF5A80_A2FFFDB7.xml"/><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microsoft.com/office/2018/10/relationships/comments" Target="../comments/modernComment_7BBF5A81_E21F1F75.xml"/><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notesSlide" Target="../notesSlides/notesSlide12.xml"/><Relationship Id="rId16" Type="http://schemas.openxmlformats.org/officeDocument/2006/relationships/hyperlink" Target="http://aka.ms/skypetoteams" TargetMode="External"/><Relationship Id="rId1" Type="http://schemas.openxmlformats.org/officeDocument/2006/relationships/slideLayout" Target="../slideLayouts/slideLayout11.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BBF5A82_994F8DFE.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hyperlink" Target="https://docs.microsoft.com/en-us/MicrosoftTeams/faq-journey"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hyperlink" Target="https://resources.office.com/de-de-landing-ondemand-DE-M365-WBNR-FY20-06Jun-17-Microsoft-365-Webinar-Der-Umstieg-von-Skype-for-Business-zu-Teams-SRDEM19859.html?wt.mc_id=AID2426890_QSG_427098" TargetMode="External"/><Relationship Id="rId5" Type="http://schemas.openxmlformats.org/officeDocument/2006/relationships/image" Target="../media/image74.emf"/><Relationship Id="rId4" Type="http://schemas.openxmlformats.org/officeDocument/2006/relationships/hyperlink" Target="https://resources.office.com/de-de-landing-ondemand-DE-M365-WBNR-FY20-03Mar-13-Microsoft-Teams-Webinar-Nutzen-Sie-das-volle-Potential-mit-Microsoft-Teams-als-Plattform-Teil-1-SRDEM15247.html?wt.mc_id=AID3010453_QSG_411322&amp;cr_cc=Webinarkatalo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ocs.microsoft.com/en-us/MicrosoftTeams/chalk-talks-landing-page" TargetMode="External"/><Relationship Id="rId3" Type="http://schemas.openxmlformats.org/officeDocument/2006/relationships/image" Target="../media/image75.png"/><Relationship Id="rId7" Type="http://schemas.openxmlformats.org/officeDocument/2006/relationships/hyperlink" Target="https://www.microsoft.com/en-us/fasttrack/skype-for-business-transition-to-teams?rtc=1"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74.emf"/><Relationship Id="rId5" Type="http://schemas.openxmlformats.org/officeDocument/2006/relationships/hyperlink" Target="https://docs.microsoft.com/en-us/MicrosoftTeams/upgrade-workshops-landing-page" TargetMode="External"/><Relationship Id="rId4" Type="http://schemas.openxmlformats.org/officeDocument/2006/relationships/hyperlink" Target="https://aka.ms/teamslivetrainin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lAoqEG777d8" TargetMode="External"/><Relationship Id="rId3" Type="http://schemas.openxmlformats.org/officeDocument/2006/relationships/image" Target="../media/image76.png"/><Relationship Id="rId7" Type="http://schemas.openxmlformats.org/officeDocument/2006/relationships/hyperlink" Target="https://docs.microsoft.com/en-us/MicrosoftTeams/faq-journey"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hyperlink" Target="https://www.microsoft.com/en-us/fasttrack/skype-for-business-transition-to-teams" TargetMode="External"/><Relationship Id="rId11" Type="http://schemas.openxmlformats.org/officeDocument/2006/relationships/hyperlink" Target="https://www.youtube.com/watch?v=BRDe67wgBSg" TargetMode="External"/><Relationship Id="rId5" Type="http://schemas.openxmlformats.org/officeDocument/2006/relationships/image" Target="../media/image74.emf"/><Relationship Id="rId10" Type="http://schemas.openxmlformats.org/officeDocument/2006/relationships/hyperlink" Target="https://www.youtube.com/watch?v=wEc9u4S3GIA" TargetMode="External"/><Relationship Id="rId4" Type="http://schemas.openxmlformats.org/officeDocument/2006/relationships/hyperlink" Target="https://docs.microsoft.com/en-us/MicrosoftTeams/upgrade-start-here" TargetMode="External"/><Relationship Id="rId9" Type="http://schemas.openxmlformats.org/officeDocument/2006/relationships/hyperlink" Target="https://www.youtube.com/watch?v=X29maffDPU0" TargetMode="External"/></Relationships>
</file>

<file path=ppt/slides/_rels/slide18.xml.rels><?xml version="1.0" encoding="UTF-8" standalone="yes"?>
<Relationships xmlns="http://schemas.openxmlformats.org/package/2006/relationships"><Relationship Id="rId3" Type="http://schemas.microsoft.com/office/2018/10/relationships/comments" Target="../comments/modernComment_7BBF5A87_54D2D275.xml"/><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techcommunity.microsoft.com/t5/microsoft-teams-blog/bg-p/MicrosoftTeamsBlog" TargetMode="External"/><Relationship Id="rId5" Type="http://schemas.openxmlformats.org/officeDocument/2006/relationships/hyperlink" Target="https://techcommunity.microsoft.com/t5/microsoft-teams-blog/five-tips-for-planning-a-successful-upgrade-to-teams/ba-p/1445844" TargetMode="External"/><Relationship Id="rId4" Type="http://schemas.openxmlformats.org/officeDocument/2006/relationships/hyperlink" Target="https://techcommunity.microsoft.com/t5/upgrade-skype-for-business-to/bd-p/UpgradetoMicrosoftTeam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BBF5430_7E29D3B2.xm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emf"/><Relationship Id="rId3" Type="http://schemas.openxmlformats.org/officeDocument/2006/relationships/notesSlide" Target="../notesSlides/notesSlide3.xml"/><Relationship Id="rId7" Type="http://schemas.openxmlformats.org/officeDocument/2006/relationships/image" Target="../media/image22.emf"/><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slideLayout" Target="../slideLayouts/slideLayout11.xml"/><Relationship Id="rId16" Type="http://schemas.openxmlformats.org/officeDocument/2006/relationships/image" Target="../media/image31.emf"/><Relationship Id="rId1" Type="http://schemas.openxmlformats.org/officeDocument/2006/relationships/tags" Target="../tags/tag1.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hyperlink" Target="https://www.microsoft.com/en-us/microsoft-365/blog/wp-content/uploads/sites/2/2019/04/Total-Economic-Impact-Microsoft-Teams.pdf" TargetMode="External"/><Relationship Id="rId15" Type="http://schemas.openxmlformats.org/officeDocument/2006/relationships/image" Target="../media/image30.emf"/><Relationship Id="rId10" Type="http://schemas.openxmlformats.org/officeDocument/2006/relationships/image" Target="../media/image25.emf"/><Relationship Id="rId4" Type="http://schemas.microsoft.com/office/2018/10/relationships/comments" Target="../comments/modernComment_7BBF5A78_B1B0F2B0.xml"/><Relationship Id="rId9" Type="http://schemas.openxmlformats.org/officeDocument/2006/relationships/image" Target="../media/image24.emf"/><Relationship Id="rId14" Type="http://schemas.openxmlformats.org/officeDocument/2006/relationships/image" Target="../media/image29.emf"/></Relationships>
</file>

<file path=ppt/slides/_rels/slide4.xml.rels><?xml version="1.0" encoding="UTF-8" standalone="yes"?>
<Relationships xmlns="http://schemas.openxmlformats.org/package/2006/relationships"><Relationship Id="rId3" Type="http://schemas.openxmlformats.org/officeDocument/2006/relationships/image" Target="../media/image33.emf"/><Relationship Id="rId2" Type="http://schemas.microsoft.com/office/2018/10/relationships/comments" Target="../comments/modernComment_7BBF5A79_F0ADD1C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BBF5A7A_35450DF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microsoft.com/office/2018/10/relationships/comments" Target="../comments/modernComment_7BBF5A7B_FA90BE37.xml"/><Relationship Id="rId7" Type="http://schemas.openxmlformats.org/officeDocument/2006/relationships/hyperlink" Target="https://www.microsoft.com/en-us/microsoft-365/blog/wp-content/uploads/sites/2/2019/04/Total-Economic-Impact-Microsoft-Teams.pdf"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7.xml.rels><?xml version="1.0" encoding="UTF-8" standalone="yes"?>
<Relationships xmlns="http://schemas.openxmlformats.org/package/2006/relationships"><Relationship Id="rId3" Type="http://schemas.microsoft.com/office/2018/10/relationships/comments" Target="../comments/modernComment_7BBF5A7C_BED74206.xml"/><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8.emf"/><Relationship Id="rId3" Type="http://schemas.microsoft.com/office/2018/10/relationships/comments" Target="../comments/modernComment_7BBF5A7D_F3043043.xml"/><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18/10/relationships/comments" Target="../comments/modernComment_7BBF5437_29A35A1C.xml"/><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1FA4B1-A214-403A-818B-58805D7D82F9}"/>
              </a:ext>
            </a:extLst>
          </p:cNvPr>
          <p:cNvSpPr>
            <a:spLocks noGrp="1"/>
          </p:cNvSpPr>
          <p:nvPr>
            <p:ph type="title"/>
          </p:nvPr>
        </p:nvSpPr>
        <p:spPr>
          <a:xfrm>
            <a:off x="584199" y="3903451"/>
            <a:ext cx="11318517" cy="1015663"/>
          </a:xfrm>
        </p:spPr>
        <p:txBody>
          <a:bodyPr/>
          <a:lstStyle/>
          <a:p>
            <a:pPr lvl="0"/>
            <a:r>
              <a:rPr lang="en-US" noProof="0" dirty="0"/>
              <a:t>A new way of doing business</a:t>
            </a:r>
          </a:p>
        </p:txBody>
      </p:sp>
      <p:sp>
        <p:nvSpPr>
          <p:cNvPr id="11" name="Text Placeholder 3">
            <a:extLst>
              <a:ext uri="{FF2B5EF4-FFF2-40B4-BE49-F238E27FC236}">
                <a16:creationId xmlns:a16="http://schemas.microsoft.com/office/drawing/2014/main" id="{E2051980-52A6-6047-B685-D2DBF4BBAD23}"/>
              </a:ext>
            </a:extLst>
          </p:cNvPr>
          <p:cNvSpPr>
            <a:spLocks noGrp="1"/>
          </p:cNvSpPr>
          <p:nvPr>
            <p:ph type="body" sz="quarter" idx="12"/>
          </p:nvPr>
        </p:nvSpPr>
        <p:spPr/>
        <p:txBody>
          <a:bodyPr/>
          <a:lstStyle/>
          <a:p>
            <a:r>
              <a:rPr lang="en-US" sz="2600" dirty="0">
                <a:solidFill>
                  <a:schemeClr val="tx1"/>
                </a:solidFill>
              </a:rPr>
              <a:t>Why now is a good time to upgrade from </a:t>
            </a:r>
            <a:br>
              <a:rPr lang="en-US" sz="2600" dirty="0">
                <a:solidFill>
                  <a:schemeClr val="tx1"/>
                </a:solidFill>
              </a:rPr>
            </a:br>
            <a:r>
              <a:rPr lang="en-US" sz="2600" dirty="0">
                <a:solidFill>
                  <a:schemeClr val="tx1"/>
                </a:solidFill>
              </a:rPr>
              <a:t>Skype for Business Online to Microsoft Teams</a:t>
            </a:r>
          </a:p>
        </p:txBody>
      </p:sp>
      <p:pic>
        <p:nvPicPr>
          <p:cNvPr id="12" name="Picture 11">
            <a:extLst>
              <a:ext uri="{FF2B5EF4-FFF2-40B4-BE49-F238E27FC236}">
                <a16:creationId xmlns:a16="http://schemas.microsoft.com/office/drawing/2014/main" id="{00BE7202-F0A6-4280-8EC2-17836BF307A8}"/>
              </a:ext>
            </a:extLst>
          </p:cNvPr>
          <p:cNvPicPr>
            <a:picLocks noChangeAspect="1"/>
          </p:cNvPicPr>
          <p:nvPr/>
        </p:nvPicPr>
        <p:blipFill>
          <a:blip r:embed="rId3"/>
          <a:srcRect/>
          <a:stretch/>
        </p:blipFill>
        <p:spPr>
          <a:xfrm>
            <a:off x="8684127" y="4865949"/>
            <a:ext cx="3214186" cy="964256"/>
          </a:xfrm>
          <a:prstGeom prst="rect">
            <a:avLst/>
          </a:prstGeom>
        </p:spPr>
      </p:pic>
    </p:spTree>
    <p:extLst>
      <p:ext uri="{BB962C8B-B14F-4D97-AF65-F5344CB8AC3E}">
        <p14:creationId xmlns:p14="http://schemas.microsoft.com/office/powerpoint/2010/main" val="3094796321"/>
      </p:ext>
    </p:extLst>
  </p:cSld>
  <p:clrMapOvr>
    <a:masterClrMapping/>
  </p:clrMapOvr>
  <mc:AlternateContent xmlns:mc="http://schemas.openxmlformats.org/markup-compatibility/2006" xmlns:p14="http://schemas.microsoft.com/office/powerpoint/2010/main">
    <mc:Choice Requires="p14">
      <p:transition spd="med" p14:dur="700" advTm="1529">
        <p:fade/>
      </p:transition>
    </mc:Choice>
    <mc:Fallback xmlns="">
      <p:transition spd="med" advTm="152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133484-455A-4DC1-8E53-632D94C9C31F}"/>
              </a:ext>
            </a:extLst>
          </p:cNvPr>
          <p:cNvSpPr/>
          <p:nvPr>
            <p:custDataLst>
              <p:tags r:id="rId1"/>
            </p:custDataLst>
          </p:nvPr>
        </p:nvSpPr>
        <p:spPr bwMode="auto">
          <a:xfrm>
            <a:off x="584201" y="1436688"/>
            <a:ext cx="3482446" cy="51276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9E855F5A-53BB-452B-82BB-808F72B9FEFE}"/>
              </a:ext>
            </a:extLst>
          </p:cNvPr>
          <p:cNvSpPr/>
          <p:nvPr>
            <p:custDataLst>
              <p:tags r:id="rId2"/>
            </p:custDataLst>
          </p:nvPr>
        </p:nvSpPr>
        <p:spPr bwMode="auto">
          <a:xfrm>
            <a:off x="4355572" y="1436688"/>
            <a:ext cx="3482446" cy="51276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827D80BE-A0A9-42BF-84F6-0775D2BA6712}"/>
              </a:ext>
            </a:extLst>
          </p:cNvPr>
          <p:cNvSpPr/>
          <p:nvPr>
            <p:custDataLst>
              <p:tags r:id="rId3"/>
            </p:custDataLst>
          </p:nvPr>
        </p:nvSpPr>
        <p:spPr bwMode="auto">
          <a:xfrm>
            <a:off x="8126943" y="1436688"/>
            <a:ext cx="3482446" cy="51276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 name="Title 4">
            <a:extLst>
              <a:ext uri="{FF2B5EF4-FFF2-40B4-BE49-F238E27FC236}">
                <a16:creationId xmlns:a16="http://schemas.microsoft.com/office/drawing/2014/main" id="{3DC4E0A7-8520-4C74-A07B-09E19D9A0043}"/>
              </a:ext>
            </a:extLst>
          </p:cNvPr>
          <p:cNvSpPr>
            <a:spLocks noGrp="1"/>
          </p:cNvSpPr>
          <p:nvPr>
            <p:ph type="title"/>
          </p:nvPr>
        </p:nvSpPr>
        <p:spPr/>
        <p:txBody>
          <a:bodyPr/>
          <a:lstStyle/>
          <a:p>
            <a:r>
              <a:rPr lang="en-US" dirty="0"/>
              <a:t>Teams benefits your business, end users, and IT leads</a:t>
            </a:r>
          </a:p>
        </p:txBody>
      </p:sp>
      <p:sp>
        <p:nvSpPr>
          <p:cNvPr id="20" name="TextBox 19">
            <a:extLst>
              <a:ext uri="{FF2B5EF4-FFF2-40B4-BE49-F238E27FC236}">
                <a16:creationId xmlns:a16="http://schemas.microsoft.com/office/drawing/2014/main" id="{5E1B00BE-DA99-4347-8A06-0D73C7E7EA57}"/>
              </a:ext>
            </a:extLst>
          </p:cNvPr>
          <p:cNvSpPr txBox="1"/>
          <p:nvPr/>
        </p:nvSpPr>
        <p:spPr>
          <a:xfrm>
            <a:off x="752386" y="3308626"/>
            <a:ext cx="3165254" cy="3014887"/>
          </a:xfrm>
          <a:prstGeom prst="rect">
            <a:avLst/>
          </a:prstGeom>
          <a:noFill/>
        </p:spPr>
        <p:txBody>
          <a:bodyPr wrap="square" lIns="0" tIns="0" rIns="0" bIns="0" rtlCol="0">
            <a:noAutofit/>
          </a:bodyPr>
          <a:lstStyle>
            <a:defPPr>
              <a:defRPr lang="en-US"/>
            </a:defPPr>
            <a:lvl1pPr>
              <a:defRPr sz="2000"/>
            </a:lvl1pPr>
          </a:lstStyle>
          <a:p>
            <a:pPr marL="342900" indent="-342900">
              <a:spcBef>
                <a:spcPts val="600"/>
              </a:spcBef>
              <a:buFont typeface="Arial" panose="020B0604020202020204" pitchFamily="34" charset="0"/>
              <a:buChar char="•"/>
            </a:pPr>
            <a:r>
              <a:rPr lang="en-US" sz="1600" dirty="0"/>
              <a:t>Faster decision making and accelerated innovation</a:t>
            </a:r>
          </a:p>
          <a:p>
            <a:pPr marL="342900" indent="-342900">
              <a:spcBef>
                <a:spcPts val="600"/>
              </a:spcBef>
              <a:buFont typeface="Arial" panose="020B0604020202020204" pitchFamily="34" charset="0"/>
              <a:buChar char="•"/>
            </a:pPr>
            <a:r>
              <a:rPr lang="en-US" sz="1600" dirty="0"/>
              <a:t>Reduced email volume and more efficient meetings</a:t>
            </a:r>
          </a:p>
          <a:p>
            <a:pPr marL="342900" indent="-342900">
              <a:spcBef>
                <a:spcPts val="600"/>
              </a:spcBef>
              <a:buFont typeface="Arial" panose="020B0604020202020204" pitchFamily="34" charset="0"/>
              <a:buChar char="•"/>
            </a:pPr>
            <a:r>
              <a:rPr lang="en-US" sz="1600" dirty="0"/>
              <a:t>Better information sharing</a:t>
            </a:r>
          </a:p>
          <a:p>
            <a:pPr marL="342900" indent="-342900">
              <a:spcBef>
                <a:spcPts val="600"/>
              </a:spcBef>
              <a:buFont typeface="Arial" panose="020B0604020202020204" pitchFamily="34" charset="0"/>
              <a:buChar char="•"/>
            </a:pPr>
            <a:r>
              <a:rPr lang="en-US" sz="1600" dirty="0"/>
              <a:t>Integration with Office apps</a:t>
            </a:r>
          </a:p>
          <a:p>
            <a:pPr marL="342900" indent="-342900">
              <a:spcBef>
                <a:spcPts val="600"/>
              </a:spcBef>
              <a:buFont typeface="Arial" panose="020B0604020202020204" pitchFamily="34" charset="0"/>
              <a:buChar char="•"/>
            </a:pPr>
            <a:r>
              <a:rPr lang="en-US" sz="1600" dirty="0"/>
              <a:t>Mobility and productivity </a:t>
            </a:r>
            <a:br>
              <a:rPr lang="en-US" sz="1600" dirty="0"/>
            </a:br>
            <a:r>
              <a:rPr lang="en-US" sz="1600" dirty="0"/>
              <a:t>at scale</a:t>
            </a:r>
          </a:p>
          <a:p>
            <a:pPr marL="342900" indent="-342900">
              <a:spcBef>
                <a:spcPts val="600"/>
              </a:spcBef>
              <a:buFont typeface="Arial" panose="020B0604020202020204" pitchFamily="34" charset="0"/>
              <a:buChar char="•"/>
            </a:pPr>
            <a:endParaRPr lang="en-US" sz="1600" dirty="0"/>
          </a:p>
        </p:txBody>
      </p:sp>
      <p:sp>
        <p:nvSpPr>
          <p:cNvPr id="28" name="Rectangle 27">
            <a:extLst>
              <a:ext uri="{FF2B5EF4-FFF2-40B4-BE49-F238E27FC236}">
                <a16:creationId xmlns:a16="http://schemas.microsoft.com/office/drawing/2014/main" id="{905EAC1C-60E7-4833-8B2C-7F67A4C8DDC1}"/>
              </a:ext>
            </a:extLst>
          </p:cNvPr>
          <p:cNvSpPr/>
          <p:nvPr/>
        </p:nvSpPr>
        <p:spPr>
          <a:xfrm>
            <a:off x="8712770" y="1139760"/>
            <a:ext cx="3076801" cy="1054716"/>
          </a:xfrm>
          <a:prstGeom prst="rect">
            <a:avLst/>
          </a:prstGeom>
        </p:spPr>
        <p:txBody>
          <a:bodyPr wrap="square">
            <a:spAutoFit/>
          </a:bodyPr>
          <a:lstStyle/>
          <a:p>
            <a:endParaRPr lang="en-US" sz="2040">
              <a:latin typeface="Segoe UI Light" panose="020B0502040204020203" pitchFamily="34" charset="0"/>
            </a:endParaRPr>
          </a:p>
          <a:p>
            <a:endParaRPr lang="en-US" sz="2040">
              <a:latin typeface="Segoe UI Light" panose="020B0502040204020203" pitchFamily="34" charset="0"/>
            </a:endParaRPr>
          </a:p>
          <a:p>
            <a:endParaRPr lang="en-US" sz="2040">
              <a:latin typeface="+mj-lt"/>
            </a:endParaRPr>
          </a:p>
        </p:txBody>
      </p:sp>
      <p:sp>
        <p:nvSpPr>
          <p:cNvPr id="40" name="TextBox 39">
            <a:extLst>
              <a:ext uri="{FF2B5EF4-FFF2-40B4-BE49-F238E27FC236}">
                <a16:creationId xmlns:a16="http://schemas.microsoft.com/office/drawing/2014/main" id="{5E1B00BE-DA99-4347-8A06-0D73C7E7EA57}"/>
              </a:ext>
            </a:extLst>
          </p:cNvPr>
          <p:cNvSpPr txBox="1">
            <a:spLocks/>
          </p:cNvSpPr>
          <p:nvPr/>
        </p:nvSpPr>
        <p:spPr>
          <a:xfrm>
            <a:off x="4514168" y="3307933"/>
            <a:ext cx="3165254" cy="3014887"/>
          </a:xfrm>
          <a:prstGeom prst="rect">
            <a:avLst/>
          </a:prstGeom>
          <a:noFill/>
        </p:spPr>
        <p:txBody>
          <a:bodyPr wrap="square" lIns="0" tIns="0" rIns="0" bIns="0" rtlCol="0">
            <a:noAutofit/>
          </a:bodyPr>
          <a:lstStyle>
            <a:defPPr>
              <a:defRPr lang="en-US"/>
            </a:defPPr>
            <a:lvl1pPr>
              <a:defRPr sz="2000"/>
            </a:lvl1pPr>
          </a:lstStyle>
          <a:p>
            <a:pPr marL="342900" indent="-342900">
              <a:spcBef>
                <a:spcPts val="600"/>
              </a:spcBef>
              <a:buFont typeface="Arial" panose="020B0604020202020204" pitchFamily="34" charset="0"/>
              <a:buChar char="•"/>
            </a:pPr>
            <a:r>
              <a:rPr lang="en-US" sz="1600" dirty="0"/>
              <a:t>Meetings start more quickly</a:t>
            </a:r>
          </a:p>
          <a:p>
            <a:pPr marL="342900" indent="-342900">
              <a:spcBef>
                <a:spcPts val="600"/>
              </a:spcBef>
              <a:buFont typeface="Arial" panose="020B0604020202020204" pitchFamily="34" charset="0"/>
              <a:buChar char="•"/>
            </a:pPr>
            <a:r>
              <a:rPr lang="en-US" sz="1600" dirty="0"/>
              <a:t>Improved video and </a:t>
            </a:r>
            <a:br>
              <a:rPr lang="en-US" sz="1600" dirty="0"/>
            </a:br>
            <a:r>
              <a:rPr lang="en-US" sz="1600" dirty="0"/>
              <a:t>sound quality </a:t>
            </a:r>
          </a:p>
          <a:p>
            <a:pPr marL="342900" indent="-342900">
              <a:spcBef>
                <a:spcPts val="600"/>
              </a:spcBef>
              <a:buFont typeface="Arial" panose="020B0604020202020204" pitchFamily="34" charset="0"/>
              <a:buChar char="•"/>
            </a:pPr>
            <a:r>
              <a:rPr lang="en-US" sz="1600" dirty="0"/>
              <a:t>Co-authoring in real time</a:t>
            </a:r>
          </a:p>
          <a:p>
            <a:pPr marL="342900" indent="-342900">
              <a:spcBef>
                <a:spcPts val="600"/>
              </a:spcBef>
              <a:buFont typeface="Arial" panose="020B0604020202020204" pitchFamily="34" charset="0"/>
              <a:buChar char="•"/>
            </a:pPr>
            <a:r>
              <a:rPr lang="en-US" sz="1600" dirty="0"/>
              <a:t>Inline message translation</a:t>
            </a:r>
          </a:p>
          <a:p>
            <a:pPr marL="342900" indent="-342900">
              <a:spcBef>
                <a:spcPts val="600"/>
              </a:spcBef>
              <a:buFont typeface="Arial" panose="020B0604020202020204" pitchFamily="34" charset="0"/>
              <a:buChar char="•"/>
            </a:pPr>
            <a:r>
              <a:rPr lang="en-US" sz="1600" dirty="0"/>
              <a:t>Background blur so you can work from anywhere</a:t>
            </a:r>
          </a:p>
          <a:p>
            <a:pPr marL="342900" indent="-342900">
              <a:spcBef>
                <a:spcPts val="600"/>
              </a:spcBef>
              <a:buFont typeface="Arial" panose="020B0604020202020204" pitchFamily="34" charset="0"/>
              <a:buChar char="•"/>
            </a:pPr>
            <a:r>
              <a:rPr lang="en-US" sz="1600" dirty="0"/>
              <a:t>Meetings recorded in the cloud</a:t>
            </a:r>
          </a:p>
          <a:p>
            <a:pPr marL="342900" indent="-342900">
              <a:spcBef>
                <a:spcPts val="600"/>
              </a:spcBef>
              <a:buFont typeface="Arial" panose="020B0604020202020204" pitchFamily="34" charset="0"/>
              <a:buChar char="•"/>
            </a:pPr>
            <a:r>
              <a:rPr lang="en-US" sz="1600" dirty="0"/>
              <a:t>Emojis          and GIFs</a:t>
            </a:r>
          </a:p>
          <a:p>
            <a:pPr marL="342900" indent="-342900">
              <a:spcBef>
                <a:spcPts val="600"/>
              </a:spcBef>
              <a:buFont typeface="Arial" panose="020B0604020202020204" pitchFamily="34" charset="0"/>
              <a:buChar char="•"/>
            </a:pPr>
            <a:endParaRPr lang="en-US" sz="1600" dirty="0"/>
          </a:p>
        </p:txBody>
      </p:sp>
      <p:sp>
        <p:nvSpPr>
          <p:cNvPr id="43" name="TextBox 42">
            <a:extLst>
              <a:ext uri="{FF2B5EF4-FFF2-40B4-BE49-F238E27FC236}">
                <a16:creationId xmlns:a16="http://schemas.microsoft.com/office/drawing/2014/main" id="{5E1B00BE-DA99-4347-8A06-0D73C7E7EA57}"/>
              </a:ext>
            </a:extLst>
          </p:cNvPr>
          <p:cNvSpPr txBox="1">
            <a:spLocks/>
          </p:cNvSpPr>
          <p:nvPr/>
        </p:nvSpPr>
        <p:spPr>
          <a:xfrm>
            <a:off x="8285539" y="3322161"/>
            <a:ext cx="3165254" cy="3014887"/>
          </a:xfrm>
          <a:prstGeom prst="rect">
            <a:avLst/>
          </a:prstGeom>
          <a:noFill/>
        </p:spPr>
        <p:txBody>
          <a:bodyPr wrap="square" lIns="0" tIns="0" rIns="0" bIns="0" rtlCol="0">
            <a:noAutofit/>
          </a:bodyPr>
          <a:lstStyle>
            <a:defPPr>
              <a:defRPr lang="en-US"/>
            </a:defPPr>
            <a:lvl1pPr>
              <a:defRPr sz="2000"/>
            </a:lvl1pPr>
          </a:lstStyle>
          <a:p>
            <a:pPr marL="342900" indent="-342900">
              <a:spcBef>
                <a:spcPts val="600"/>
              </a:spcBef>
              <a:buFont typeface="Arial" panose="020B0604020202020204" pitchFamily="34" charset="0"/>
              <a:buChar char="•"/>
            </a:pPr>
            <a:r>
              <a:rPr lang="en-US" sz="1600" dirty="0"/>
              <a:t>One integrated platform with  end-to-end security and administrative controls</a:t>
            </a:r>
          </a:p>
          <a:p>
            <a:pPr marL="342900" indent="-342900">
              <a:spcBef>
                <a:spcPts val="600"/>
              </a:spcBef>
              <a:buFont typeface="Arial" panose="020B0604020202020204" pitchFamily="34" charset="0"/>
              <a:buChar char="•"/>
            </a:pPr>
            <a:r>
              <a:rPr lang="en-US" sz="1600" dirty="0"/>
              <a:t>A robust and highly </a:t>
            </a:r>
            <a:br>
              <a:rPr lang="en-US" sz="1600" dirty="0"/>
            </a:br>
            <a:r>
              <a:rPr lang="en-US" sz="1600" dirty="0"/>
              <a:t>available solution</a:t>
            </a:r>
          </a:p>
          <a:p>
            <a:pPr marL="342900" indent="-342900">
              <a:spcBef>
                <a:spcPts val="600"/>
              </a:spcBef>
              <a:buFont typeface="Arial" panose="020B0604020202020204" pitchFamily="34" charset="0"/>
              <a:buChar char="•"/>
            </a:pPr>
            <a:r>
              <a:rPr lang="en-US" sz="1600" dirty="0"/>
              <a:t>Improved performance </a:t>
            </a:r>
            <a:br>
              <a:rPr lang="en-US" sz="1600" dirty="0"/>
            </a:br>
            <a:r>
              <a:rPr lang="en-US" sz="1600" dirty="0"/>
              <a:t>with less downtime</a:t>
            </a:r>
          </a:p>
          <a:p>
            <a:pPr marL="342900" indent="-342900">
              <a:spcBef>
                <a:spcPts val="600"/>
              </a:spcBef>
              <a:buFont typeface="Arial" panose="020B0604020202020204" pitchFamily="34" charset="0"/>
              <a:buChar char="•"/>
            </a:pPr>
            <a:r>
              <a:rPr lang="en-US" sz="1600" dirty="0"/>
              <a:t>Supports tabs, bots, </a:t>
            </a:r>
            <a:br>
              <a:rPr lang="en-US" sz="1600" dirty="0"/>
            </a:br>
            <a:r>
              <a:rPr lang="en-US" sz="1600" dirty="0"/>
              <a:t>and connectors</a:t>
            </a:r>
          </a:p>
        </p:txBody>
      </p:sp>
      <p:sp>
        <p:nvSpPr>
          <p:cNvPr id="47" name="TextBox 46">
            <a:extLst>
              <a:ext uri="{FF2B5EF4-FFF2-40B4-BE49-F238E27FC236}">
                <a16:creationId xmlns:a16="http://schemas.microsoft.com/office/drawing/2014/main" id="{5E1B00BE-DA99-4347-8A06-0D73C7E7EA57}"/>
              </a:ext>
            </a:extLst>
          </p:cNvPr>
          <p:cNvSpPr txBox="1"/>
          <p:nvPr/>
        </p:nvSpPr>
        <p:spPr>
          <a:xfrm>
            <a:off x="733208" y="1631008"/>
            <a:ext cx="3184431" cy="606047"/>
          </a:xfrm>
          <a:prstGeom prst="rect">
            <a:avLst/>
          </a:prstGeom>
          <a:noFill/>
        </p:spPr>
        <p:txBody>
          <a:bodyPr wrap="square" lIns="186521" tIns="149217" rIns="186521" bIns="149217" rtlCol="0">
            <a:spAutoFit/>
          </a:bodyPr>
          <a:lstStyle/>
          <a:p>
            <a:pPr algn="ctr">
              <a:lnSpc>
                <a:spcPct val="90000"/>
              </a:lnSpc>
              <a:spcAft>
                <a:spcPts val="612"/>
              </a:spcAft>
            </a:pPr>
            <a:r>
              <a:rPr lang="en-US" sz="2200" spc="-50" dirty="0">
                <a:gradFill>
                  <a:gsLst>
                    <a:gs pos="1250">
                      <a:srgbClr val="2C292A"/>
                    </a:gs>
                    <a:gs pos="100000">
                      <a:srgbClr val="2C292A"/>
                    </a:gs>
                  </a:gsLst>
                  <a:lin ang="5400000" scaled="0"/>
                </a:gradFill>
                <a:latin typeface="+mj-lt"/>
              </a:rPr>
              <a:t>Your business</a:t>
            </a:r>
            <a:endParaRPr lang="en-US" sz="2200" dirty="0">
              <a:gradFill>
                <a:gsLst>
                  <a:gs pos="2917">
                    <a:schemeClr val="tx1"/>
                  </a:gs>
                  <a:gs pos="30000">
                    <a:schemeClr val="tx1"/>
                  </a:gs>
                </a:gsLst>
                <a:lin ang="5400000" scaled="0"/>
              </a:gradFill>
            </a:endParaRPr>
          </a:p>
        </p:txBody>
      </p:sp>
      <p:sp>
        <p:nvSpPr>
          <p:cNvPr id="48" name="TextBox 47">
            <a:extLst>
              <a:ext uri="{FF2B5EF4-FFF2-40B4-BE49-F238E27FC236}">
                <a16:creationId xmlns:a16="http://schemas.microsoft.com/office/drawing/2014/main" id="{5E1B00BE-DA99-4347-8A06-0D73C7E7EA57}"/>
              </a:ext>
            </a:extLst>
          </p:cNvPr>
          <p:cNvSpPr txBox="1"/>
          <p:nvPr/>
        </p:nvSpPr>
        <p:spPr>
          <a:xfrm>
            <a:off x="4504580" y="1615918"/>
            <a:ext cx="3184431" cy="606047"/>
          </a:xfrm>
          <a:prstGeom prst="rect">
            <a:avLst/>
          </a:prstGeom>
          <a:noFill/>
        </p:spPr>
        <p:txBody>
          <a:bodyPr wrap="square" lIns="186521" tIns="149217" rIns="186521" bIns="149217" rtlCol="0">
            <a:spAutoFit/>
          </a:bodyPr>
          <a:lstStyle/>
          <a:p>
            <a:pPr algn="ctr">
              <a:lnSpc>
                <a:spcPct val="90000"/>
              </a:lnSpc>
              <a:spcAft>
                <a:spcPts val="612"/>
              </a:spcAft>
            </a:pPr>
            <a:r>
              <a:rPr lang="en-US" sz="2200" spc="-50" dirty="0">
                <a:gradFill>
                  <a:gsLst>
                    <a:gs pos="1250">
                      <a:srgbClr val="2C292A"/>
                    </a:gs>
                    <a:gs pos="100000">
                      <a:srgbClr val="2C292A"/>
                    </a:gs>
                  </a:gsLst>
                  <a:lin ang="5400000" scaled="0"/>
                </a:gradFill>
                <a:latin typeface="+mj-lt"/>
              </a:rPr>
              <a:t>Your end users</a:t>
            </a:r>
            <a:endParaRPr lang="en-US" sz="2200" dirty="0">
              <a:gradFill>
                <a:gsLst>
                  <a:gs pos="2917">
                    <a:schemeClr val="tx1"/>
                  </a:gs>
                  <a:gs pos="30000">
                    <a:schemeClr val="tx1"/>
                  </a:gs>
                </a:gsLst>
                <a:lin ang="5400000" scaled="0"/>
              </a:gradFill>
              <a:latin typeface="+mj-lt"/>
            </a:endParaRPr>
          </a:p>
        </p:txBody>
      </p:sp>
      <p:sp>
        <p:nvSpPr>
          <p:cNvPr id="49" name="TextBox 48">
            <a:extLst>
              <a:ext uri="{FF2B5EF4-FFF2-40B4-BE49-F238E27FC236}">
                <a16:creationId xmlns:a16="http://schemas.microsoft.com/office/drawing/2014/main" id="{5E1B00BE-DA99-4347-8A06-0D73C7E7EA57}"/>
              </a:ext>
            </a:extLst>
          </p:cNvPr>
          <p:cNvSpPr txBox="1"/>
          <p:nvPr/>
        </p:nvSpPr>
        <p:spPr>
          <a:xfrm>
            <a:off x="8275951" y="1620348"/>
            <a:ext cx="3184431" cy="606047"/>
          </a:xfrm>
          <a:prstGeom prst="rect">
            <a:avLst/>
          </a:prstGeom>
          <a:noFill/>
        </p:spPr>
        <p:txBody>
          <a:bodyPr wrap="square" lIns="186521" tIns="149217" rIns="186521" bIns="149217" rtlCol="0">
            <a:spAutoFit/>
          </a:bodyPr>
          <a:lstStyle/>
          <a:p>
            <a:pPr algn="ctr">
              <a:lnSpc>
                <a:spcPct val="90000"/>
              </a:lnSpc>
              <a:spcAft>
                <a:spcPts val="612"/>
              </a:spcAft>
            </a:pPr>
            <a:r>
              <a:rPr lang="en-US" sz="2200" spc="-50" dirty="0">
                <a:gradFill>
                  <a:gsLst>
                    <a:gs pos="1250">
                      <a:srgbClr val="2C292A"/>
                    </a:gs>
                    <a:gs pos="100000">
                      <a:srgbClr val="2C292A"/>
                    </a:gs>
                  </a:gsLst>
                  <a:lin ang="5400000" scaled="0"/>
                </a:gradFill>
                <a:latin typeface="+mj-lt"/>
              </a:rPr>
              <a:t>IT leads</a:t>
            </a:r>
            <a:endParaRPr lang="en-US" sz="2200" dirty="0">
              <a:gradFill>
                <a:gsLst>
                  <a:gs pos="2917">
                    <a:schemeClr val="tx1"/>
                  </a:gs>
                  <a:gs pos="30000">
                    <a:schemeClr val="tx1"/>
                  </a:gs>
                </a:gsLst>
                <a:lin ang="5400000" scaled="0"/>
              </a:gradFill>
              <a:latin typeface="+mj-lt"/>
            </a:endParaRPr>
          </a:p>
        </p:txBody>
      </p:sp>
      <p:pic>
        <p:nvPicPr>
          <p:cNvPr id="53" name="Picture 52">
            <a:extLst>
              <a:ext uri="{FF2B5EF4-FFF2-40B4-BE49-F238E27FC236}">
                <a16:creationId xmlns:a16="http://schemas.microsoft.com/office/drawing/2014/main" id="{D5F7A424-5B10-BE40-9040-B7443253FC7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430972" y="5604168"/>
            <a:ext cx="609443" cy="545291"/>
          </a:xfrm>
          <a:prstGeom prst="rect">
            <a:avLst/>
          </a:prstGeom>
        </p:spPr>
      </p:pic>
      <p:pic>
        <p:nvPicPr>
          <p:cNvPr id="17" name="Picture 16">
            <a:extLst>
              <a:ext uri="{FF2B5EF4-FFF2-40B4-BE49-F238E27FC236}">
                <a16:creationId xmlns:a16="http://schemas.microsoft.com/office/drawing/2014/main" id="{0D759BF9-EEC5-184B-A0D4-238A6183D99E}"/>
              </a:ext>
            </a:extLst>
          </p:cNvPr>
          <p:cNvPicPr>
            <a:picLocks noChangeAspect="1"/>
          </p:cNvPicPr>
          <p:nvPr/>
        </p:nvPicPr>
        <p:blipFill>
          <a:blip r:embed="rId8" cstate="print">
            <a:duotone>
              <a:prstClr val="black"/>
              <a:schemeClr val="accent1">
                <a:tint val="45000"/>
                <a:satMod val="400000"/>
              </a:schemeClr>
            </a:duotone>
          </a:blip>
          <a:stretch>
            <a:fillRect/>
          </a:stretch>
        </p:blipFill>
        <p:spPr>
          <a:xfrm>
            <a:off x="2030057" y="2445817"/>
            <a:ext cx="590734" cy="590734"/>
          </a:xfrm>
          <a:prstGeom prst="rect">
            <a:avLst/>
          </a:prstGeom>
        </p:spPr>
      </p:pic>
      <p:pic>
        <p:nvPicPr>
          <p:cNvPr id="7" name="Picture 6">
            <a:extLst>
              <a:ext uri="{FF2B5EF4-FFF2-40B4-BE49-F238E27FC236}">
                <a16:creationId xmlns:a16="http://schemas.microsoft.com/office/drawing/2014/main" id="{5CD72FC3-D6F8-904E-B787-A7EECF395913}"/>
              </a:ext>
            </a:extLst>
          </p:cNvPr>
          <p:cNvPicPr>
            <a:picLocks noChangeAspect="1"/>
          </p:cNvPicPr>
          <p:nvPr/>
        </p:nvPicPr>
        <p:blipFill>
          <a:blip r:embed="rId9">
            <a:duotone>
              <a:prstClr val="black"/>
              <a:schemeClr val="accent1">
                <a:tint val="45000"/>
                <a:satMod val="400000"/>
              </a:schemeClr>
            </a:duotone>
          </a:blip>
          <a:stretch>
            <a:fillRect/>
          </a:stretch>
        </p:blipFill>
        <p:spPr>
          <a:xfrm>
            <a:off x="5718757" y="2307358"/>
            <a:ext cx="756076" cy="646644"/>
          </a:xfrm>
          <a:prstGeom prst="rect">
            <a:avLst/>
          </a:prstGeom>
        </p:spPr>
      </p:pic>
      <p:pic>
        <p:nvPicPr>
          <p:cNvPr id="8" name="Picture 7">
            <a:extLst>
              <a:ext uri="{FF2B5EF4-FFF2-40B4-BE49-F238E27FC236}">
                <a16:creationId xmlns:a16="http://schemas.microsoft.com/office/drawing/2014/main" id="{95FA570A-8707-A248-8165-89EB847840A9}"/>
              </a:ext>
            </a:extLst>
          </p:cNvPr>
          <p:cNvPicPr>
            <a:picLocks noChangeAspect="1"/>
          </p:cNvPicPr>
          <p:nvPr/>
        </p:nvPicPr>
        <p:blipFill>
          <a:blip r:embed="rId10">
            <a:duotone>
              <a:prstClr val="black"/>
              <a:schemeClr val="accent1">
                <a:tint val="45000"/>
                <a:satMod val="400000"/>
              </a:schemeClr>
            </a:duotone>
          </a:blip>
          <a:stretch>
            <a:fillRect/>
          </a:stretch>
        </p:blipFill>
        <p:spPr>
          <a:xfrm>
            <a:off x="9544135" y="2388796"/>
            <a:ext cx="648062" cy="605215"/>
          </a:xfrm>
          <a:prstGeom prst="rect">
            <a:avLst/>
          </a:prstGeom>
        </p:spPr>
      </p:pic>
    </p:spTree>
    <p:extLst>
      <p:ext uri="{BB962C8B-B14F-4D97-AF65-F5344CB8AC3E}">
        <p14:creationId xmlns:p14="http://schemas.microsoft.com/office/powerpoint/2010/main" val="3582276857"/>
      </p:ext>
    </p:extLst>
  </p:cSld>
  <p:clrMapOvr>
    <a:masterClrMapping/>
  </p:clrMapOvr>
  <p:transition>
    <p:fade/>
  </p:transition>
  <p:extLst>
    <p:ext uri="{6950BFC3-D8DA-4A85-94F7-54DA5524770B}">
      <p188:commentRel xmlns:p188="http://schemas.microsoft.com/office/powerpoint/2018/8/main" r:id="rId6"/>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91DAF2-4325-4426-BE93-2B7A0E506C79}"/>
              </a:ext>
            </a:extLst>
          </p:cNvPr>
          <p:cNvPicPr>
            <a:picLocks/>
          </p:cNvPicPr>
          <p:nvPr/>
        </p:nvPicPr>
        <p:blipFill>
          <a:blip r:embed="rId3"/>
          <a:stretch>
            <a:fillRect/>
          </a:stretch>
        </p:blipFill>
        <p:spPr>
          <a:xfrm>
            <a:off x="4313098" y="2589289"/>
            <a:ext cx="3567394" cy="1937181"/>
          </a:xfrm>
          <a:prstGeom prst="rect">
            <a:avLst/>
          </a:prstGeom>
        </p:spPr>
      </p:pic>
      <p:sp>
        <p:nvSpPr>
          <p:cNvPr id="76" name="Rectangle 75">
            <a:extLst>
              <a:ext uri="{FF2B5EF4-FFF2-40B4-BE49-F238E27FC236}">
                <a16:creationId xmlns:a16="http://schemas.microsoft.com/office/drawing/2014/main" id="{FDCC6114-310F-4D9E-A94F-FAC24F3F01AF}"/>
              </a:ext>
            </a:extLst>
          </p:cNvPr>
          <p:cNvSpPr>
            <a:spLocks/>
          </p:cNvSpPr>
          <p:nvPr/>
        </p:nvSpPr>
        <p:spPr bwMode="auto">
          <a:xfrm>
            <a:off x="4313098" y="2589289"/>
            <a:ext cx="3567394" cy="1937181"/>
          </a:xfrm>
          <a:prstGeom prst="rect">
            <a:avLst/>
          </a:prstGeom>
          <a:gradFill flip="none" rotWithShape="1">
            <a:gsLst>
              <a:gs pos="28000">
                <a:schemeClr val="accent6">
                  <a:lumMod val="0"/>
                  <a:lumOff val="100000"/>
                  <a:alpha val="0"/>
                </a:schemeClr>
              </a:gs>
              <a:gs pos="98000">
                <a:schemeClr val="tx1"/>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Title 15"/>
          <p:cNvSpPr>
            <a:spLocks noGrp="1"/>
          </p:cNvSpPr>
          <p:nvPr>
            <p:ph type="title"/>
          </p:nvPr>
        </p:nvSpPr>
        <p:spPr/>
        <p:txBody>
          <a:bodyPr/>
          <a:lstStyle/>
          <a:p>
            <a:r>
              <a:rPr lang="en-US" dirty="0"/>
              <a:t>What we hear from our customers</a:t>
            </a:r>
          </a:p>
        </p:txBody>
      </p:sp>
      <p:sp>
        <p:nvSpPr>
          <p:cNvPr id="9" name="TextBox 8">
            <a:extLst>
              <a:ext uri="{FF2B5EF4-FFF2-40B4-BE49-F238E27FC236}">
                <a16:creationId xmlns:a16="http://schemas.microsoft.com/office/drawing/2014/main" id="{D6A1B74C-30F1-4D50-9FB2-2FD385F7960C}"/>
              </a:ext>
            </a:extLst>
          </p:cNvPr>
          <p:cNvSpPr txBox="1">
            <a:spLocks/>
          </p:cNvSpPr>
          <p:nvPr/>
        </p:nvSpPr>
        <p:spPr>
          <a:xfrm>
            <a:off x="584201" y="1743163"/>
            <a:ext cx="3567394" cy="677108"/>
          </a:xfrm>
          <a:prstGeom prst="rect">
            <a:avLst/>
          </a:prstGeom>
          <a:noFill/>
        </p:spPr>
        <p:txBody>
          <a:bodyPr wrap="square" lIns="0" tIns="0" rIns="0" bIns="0" rtlCol="0">
            <a:spAutoFit/>
          </a:bodyPr>
          <a:lstStyle/>
          <a:p>
            <a:pPr defTabSz="950938">
              <a:spcBef>
                <a:spcPts val="816"/>
              </a:spcBef>
              <a:buSzPct val="90000"/>
              <a:defRPr/>
            </a:pPr>
            <a:r>
              <a:rPr lang="en-US" sz="2200" b="1" dirty="0">
                <a:ln w="3175">
                  <a:noFill/>
                </a:ln>
                <a:solidFill>
                  <a:srgbClr val="5558AF"/>
                </a:solidFill>
                <a:latin typeface="Segoe UI Semibold" charset="0"/>
                <a:cs typeface="Segoe UI Semibold" charset="0"/>
              </a:rPr>
              <a:t>Working from home </a:t>
            </a:r>
            <a:br>
              <a:rPr lang="en-US" sz="2200" b="1" dirty="0">
                <a:ln w="3175">
                  <a:noFill/>
                </a:ln>
                <a:solidFill>
                  <a:srgbClr val="5558AF"/>
                </a:solidFill>
                <a:latin typeface="Segoe UI Semibold" charset="0"/>
                <a:cs typeface="Segoe UI Semibold" charset="0"/>
              </a:rPr>
            </a:br>
            <a:r>
              <a:rPr lang="en-US" sz="2200" b="1" dirty="0">
                <a:ln w="3175">
                  <a:noFill/>
                </a:ln>
                <a:solidFill>
                  <a:srgbClr val="5558AF"/>
                </a:solidFill>
                <a:latin typeface="Segoe UI Semibold" charset="0"/>
                <a:cs typeface="Segoe UI Semibold" charset="0"/>
              </a:rPr>
              <a:t>got a whole lot easier</a:t>
            </a:r>
          </a:p>
        </p:txBody>
      </p:sp>
      <p:sp>
        <p:nvSpPr>
          <p:cNvPr id="12" name="TextBox 11">
            <a:extLst>
              <a:ext uri="{FF2B5EF4-FFF2-40B4-BE49-F238E27FC236}">
                <a16:creationId xmlns:a16="http://schemas.microsoft.com/office/drawing/2014/main" id="{2643188E-D3A4-4D94-AD15-63819176A44A}"/>
              </a:ext>
            </a:extLst>
          </p:cNvPr>
          <p:cNvSpPr txBox="1">
            <a:spLocks/>
          </p:cNvSpPr>
          <p:nvPr/>
        </p:nvSpPr>
        <p:spPr>
          <a:xfrm>
            <a:off x="8041994" y="1743163"/>
            <a:ext cx="3567394" cy="677108"/>
          </a:xfrm>
          <a:prstGeom prst="rect">
            <a:avLst/>
          </a:prstGeom>
          <a:noFill/>
        </p:spPr>
        <p:txBody>
          <a:bodyPr wrap="square" lIns="0" tIns="0" rIns="0" bIns="0" rtlCol="0">
            <a:spAutoFit/>
          </a:bodyPr>
          <a:lstStyle/>
          <a:p>
            <a:pPr defTabSz="950938">
              <a:spcBef>
                <a:spcPts val="816"/>
              </a:spcBef>
              <a:buSzPct val="90000"/>
              <a:defRPr/>
            </a:pPr>
            <a:r>
              <a:rPr lang="en-US" sz="2200" b="1" dirty="0">
                <a:ln w="3175">
                  <a:noFill/>
                </a:ln>
                <a:solidFill>
                  <a:srgbClr val="5558AF"/>
                </a:solidFill>
                <a:latin typeface="Segoe UI Semibold" charset="0"/>
                <a:cs typeface="Segoe UI Semibold" charset="0"/>
              </a:rPr>
              <a:t>Supporting </a:t>
            </a:r>
            <a:br>
              <a:rPr lang="en-US" sz="2200" b="1" dirty="0">
                <a:ln w="3175">
                  <a:noFill/>
                </a:ln>
                <a:solidFill>
                  <a:srgbClr val="5558AF"/>
                </a:solidFill>
                <a:latin typeface="Segoe UI Semibold" charset="0"/>
                <a:cs typeface="Segoe UI Semibold" charset="0"/>
              </a:rPr>
            </a:br>
            <a:r>
              <a:rPr lang="en-US" sz="2200" b="1" dirty="0">
                <a:ln w="3175">
                  <a:noFill/>
                </a:ln>
                <a:solidFill>
                  <a:srgbClr val="5558AF"/>
                </a:solidFill>
                <a:latin typeface="Segoe UI Semibold" charset="0"/>
                <a:cs typeface="Segoe UI Semibold" charset="0"/>
              </a:rPr>
              <a:t>sustainability efforts</a:t>
            </a:r>
          </a:p>
        </p:txBody>
      </p:sp>
      <p:sp>
        <p:nvSpPr>
          <p:cNvPr id="11" name="TextBox 10">
            <a:extLst>
              <a:ext uri="{FF2B5EF4-FFF2-40B4-BE49-F238E27FC236}">
                <a16:creationId xmlns:a16="http://schemas.microsoft.com/office/drawing/2014/main" id="{01B08446-C616-41DB-B436-46F5AF854920}"/>
              </a:ext>
            </a:extLst>
          </p:cNvPr>
          <p:cNvSpPr txBox="1">
            <a:spLocks/>
          </p:cNvSpPr>
          <p:nvPr/>
        </p:nvSpPr>
        <p:spPr>
          <a:xfrm>
            <a:off x="4313098" y="1404608"/>
            <a:ext cx="3567394" cy="1015663"/>
          </a:xfrm>
          <a:prstGeom prst="rect">
            <a:avLst/>
          </a:prstGeom>
          <a:noFill/>
        </p:spPr>
        <p:txBody>
          <a:bodyPr wrap="square" lIns="0" tIns="0" rIns="0" bIns="0" rtlCol="0">
            <a:spAutoFit/>
          </a:bodyPr>
          <a:lstStyle/>
          <a:p>
            <a:pPr defTabSz="950938">
              <a:spcBef>
                <a:spcPts val="816"/>
              </a:spcBef>
              <a:buSzPct val="90000"/>
              <a:defRPr/>
            </a:pPr>
            <a:r>
              <a:rPr lang="en-US" sz="2200" b="1" dirty="0">
                <a:ln w="3175">
                  <a:noFill/>
                </a:ln>
                <a:solidFill>
                  <a:srgbClr val="5558AF"/>
                </a:solidFill>
                <a:latin typeface="Segoe UI Semibold" charset="0"/>
                <a:cs typeface="Segoe UI Semibold" charset="0"/>
              </a:rPr>
              <a:t>Digitalization from within – in accordance with regulatory requirements</a:t>
            </a:r>
          </a:p>
        </p:txBody>
      </p:sp>
      <p:sp>
        <p:nvSpPr>
          <p:cNvPr id="17" name="TextBox 16">
            <a:extLst>
              <a:ext uri="{FF2B5EF4-FFF2-40B4-BE49-F238E27FC236}">
                <a16:creationId xmlns:a16="http://schemas.microsoft.com/office/drawing/2014/main" id="{9AFFFC4B-2449-469E-B371-9284D80C6C66}"/>
              </a:ext>
            </a:extLst>
          </p:cNvPr>
          <p:cNvSpPr txBox="1"/>
          <p:nvPr/>
        </p:nvSpPr>
        <p:spPr>
          <a:xfrm>
            <a:off x="584201" y="6466251"/>
            <a:ext cx="3917739" cy="124650"/>
          </a:xfrm>
          <a:prstGeom prst="rect">
            <a:avLst/>
          </a:prstGeom>
          <a:noFill/>
        </p:spPr>
        <p:txBody>
          <a:bodyPr wrap="none" lIns="0" tIns="0" rIns="0" bIns="0" rtlCol="0">
            <a:spAutoFit/>
          </a:bodyPr>
          <a:lstStyle/>
          <a:p>
            <a:pPr>
              <a:lnSpc>
                <a:spcPct val="90000"/>
              </a:lnSpc>
              <a:spcAft>
                <a:spcPts val="600"/>
              </a:spcAft>
            </a:pPr>
            <a:r>
              <a:rPr lang="de-DE" sz="900" dirty="0">
                <a:gradFill>
                  <a:gsLst>
                    <a:gs pos="2917">
                      <a:schemeClr val="tx1"/>
                    </a:gs>
                    <a:gs pos="30000">
                      <a:schemeClr val="tx1"/>
                    </a:gs>
                  </a:gsLst>
                  <a:lin ang="5400000" scaled="0"/>
                </a:gradFill>
              </a:rPr>
              <a:t>Find </a:t>
            </a:r>
            <a:r>
              <a:rPr lang="de-DE" sz="900" dirty="0" err="1">
                <a:gradFill>
                  <a:gsLst>
                    <a:gs pos="2917">
                      <a:schemeClr val="tx1"/>
                    </a:gs>
                    <a:gs pos="30000">
                      <a:schemeClr val="tx1"/>
                    </a:gs>
                  </a:gsLst>
                  <a:lin ang="5400000" scaled="0"/>
                </a:gradFill>
              </a:rPr>
              <a:t>more</a:t>
            </a:r>
            <a:r>
              <a:rPr lang="de-DE" sz="900" dirty="0">
                <a:gradFill>
                  <a:gsLst>
                    <a:gs pos="2917">
                      <a:schemeClr val="tx1"/>
                    </a:gs>
                    <a:gs pos="30000">
                      <a:schemeClr val="tx1"/>
                    </a:gs>
                  </a:gsLst>
                  <a:lin ang="5400000" scaled="0"/>
                </a:gradFill>
              </a:rPr>
              <a:t> </a:t>
            </a:r>
            <a:r>
              <a:rPr lang="de-DE" sz="900" dirty="0" err="1">
                <a:gradFill>
                  <a:gsLst>
                    <a:gs pos="2917">
                      <a:schemeClr val="tx1"/>
                    </a:gs>
                    <a:gs pos="30000">
                      <a:schemeClr val="tx1"/>
                    </a:gs>
                  </a:gsLst>
                  <a:lin ang="5400000" scaled="0"/>
                </a:gradFill>
              </a:rPr>
              <a:t>customer</a:t>
            </a:r>
            <a:r>
              <a:rPr lang="de-DE" sz="900" dirty="0">
                <a:gradFill>
                  <a:gsLst>
                    <a:gs pos="2917">
                      <a:schemeClr val="tx1"/>
                    </a:gs>
                    <a:gs pos="30000">
                      <a:schemeClr val="tx1"/>
                    </a:gs>
                  </a:gsLst>
                  <a:lin ang="5400000" scaled="0"/>
                </a:gradFill>
              </a:rPr>
              <a:t> </a:t>
            </a:r>
            <a:r>
              <a:rPr lang="de-DE" sz="900" dirty="0" err="1">
                <a:gradFill>
                  <a:gsLst>
                    <a:gs pos="2917">
                      <a:schemeClr val="tx1"/>
                    </a:gs>
                    <a:gs pos="30000">
                      <a:schemeClr val="tx1"/>
                    </a:gs>
                  </a:gsLst>
                  <a:lin ang="5400000" scaled="0"/>
                </a:gradFill>
              </a:rPr>
              <a:t>stories</a:t>
            </a:r>
            <a:r>
              <a:rPr lang="de-DE" sz="900" dirty="0">
                <a:gradFill>
                  <a:gsLst>
                    <a:gs pos="2917">
                      <a:schemeClr val="tx1"/>
                    </a:gs>
                    <a:gs pos="30000">
                      <a:schemeClr val="tx1"/>
                    </a:gs>
                  </a:gsLst>
                  <a:lin ang="5400000" scaled="0"/>
                </a:gradFill>
              </a:rPr>
              <a:t> at </a:t>
            </a:r>
            <a:r>
              <a:rPr lang="de-DE" sz="900" dirty="0">
                <a:effectLst/>
                <a:hlinkClick r:id="rId4"/>
              </a:rPr>
              <a:t>https://customers.microsoft.com/de-de/home</a:t>
            </a:r>
            <a:r>
              <a:rPr lang="de-DE" sz="900" dirty="0">
                <a:effectLst/>
              </a:rPr>
              <a:t> </a:t>
            </a:r>
          </a:p>
        </p:txBody>
      </p:sp>
      <p:grpSp>
        <p:nvGrpSpPr>
          <p:cNvPr id="75" name="Group 74">
            <a:extLst>
              <a:ext uri="{FF2B5EF4-FFF2-40B4-BE49-F238E27FC236}">
                <a16:creationId xmlns:a16="http://schemas.microsoft.com/office/drawing/2014/main" id="{A3A99C6F-B65B-4470-AE33-429613F9F3C6}"/>
              </a:ext>
            </a:extLst>
          </p:cNvPr>
          <p:cNvGrpSpPr/>
          <p:nvPr/>
        </p:nvGrpSpPr>
        <p:grpSpPr>
          <a:xfrm>
            <a:off x="4395709" y="4065664"/>
            <a:ext cx="2887772" cy="375700"/>
            <a:chOff x="5002360" y="2602316"/>
            <a:chExt cx="2824298" cy="367442"/>
          </a:xfrm>
        </p:grpSpPr>
        <p:pic>
          <p:nvPicPr>
            <p:cNvPr id="22" name="Graphic 21">
              <a:extLst>
                <a:ext uri="{FF2B5EF4-FFF2-40B4-BE49-F238E27FC236}">
                  <a16:creationId xmlns:a16="http://schemas.microsoft.com/office/drawing/2014/main" id="{36053F3E-59DB-4831-B7A1-D608C283E74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3036"/>
            <a:stretch/>
          </p:blipFill>
          <p:spPr>
            <a:xfrm>
              <a:off x="7348792" y="2602316"/>
              <a:ext cx="477866" cy="367442"/>
            </a:xfrm>
            <a:prstGeom prst="rect">
              <a:avLst/>
            </a:prstGeom>
          </p:spPr>
        </p:pic>
        <p:grpSp>
          <p:nvGrpSpPr>
            <p:cNvPr id="55" name="Graphic 38">
              <a:extLst>
                <a:ext uri="{FF2B5EF4-FFF2-40B4-BE49-F238E27FC236}">
                  <a16:creationId xmlns:a16="http://schemas.microsoft.com/office/drawing/2014/main" id="{A4647767-F46D-4065-BE1D-C23BBB2503F8}"/>
                </a:ext>
              </a:extLst>
            </p:cNvPr>
            <p:cNvGrpSpPr/>
            <p:nvPr/>
          </p:nvGrpSpPr>
          <p:grpSpPr>
            <a:xfrm>
              <a:off x="5002360" y="2696169"/>
              <a:ext cx="2298361" cy="207581"/>
              <a:chOff x="4385103" y="1699832"/>
              <a:chExt cx="2298361" cy="207581"/>
            </a:xfrm>
            <a:solidFill>
              <a:schemeClr val="bg1"/>
            </a:solidFill>
            <a:effectLst>
              <a:outerShdw blurRad="25400" dist="38100" dir="8100000" sx="101000" sy="101000" algn="tr" rotWithShape="0">
                <a:prstClr val="black">
                  <a:alpha val="72000"/>
                </a:prstClr>
              </a:outerShdw>
            </a:effectLst>
          </p:grpSpPr>
          <p:sp>
            <p:nvSpPr>
              <p:cNvPr id="59" name="Freeform: Shape 58">
                <a:extLst>
                  <a:ext uri="{FF2B5EF4-FFF2-40B4-BE49-F238E27FC236}">
                    <a16:creationId xmlns:a16="http://schemas.microsoft.com/office/drawing/2014/main" id="{08ACAE80-D98A-413F-A48B-AFBFBEFA01E1}"/>
                  </a:ext>
                </a:extLst>
              </p:cNvPr>
              <p:cNvSpPr/>
              <p:nvPr/>
            </p:nvSpPr>
            <p:spPr>
              <a:xfrm>
                <a:off x="4385103" y="1700069"/>
                <a:ext cx="171572" cy="207344"/>
              </a:xfrm>
              <a:custGeom>
                <a:avLst/>
                <a:gdLst>
                  <a:gd name="connsiteX0" fmla="*/ 98259 w 171572"/>
                  <a:gd name="connsiteY0" fmla="*/ 206469 h 207344"/>
                  <a:gd name="connsiteX1" fmla="*/ 171572 w 171572"/>
                  <a:gd name="connsiteY1" fmla="*/ 174449 h 207344"/>
                  <a:gd name="connsiteX2" fmla="*/ 144627 w 171572"/>
                  <a:gd name="connsiteY2" fmla="*/ 146804 h 207344"/>
                  <a:gd name="connsiteX3" fmla="*/ 100884 w 171572"/>
                  <a:gd name="connsiteY3" fmla="*/ 164301 h 207344"/>
                  <a:gd name="connsiteX4" fmla="*/ 48392 w 171572"/>
                  <a:gd name="connsiteY4" fmla="*/ 102361 h 207344"/>
                  <a:gd name="connsiteX5" fmla="*/ 100184 w 171572"/>
                  <a:gd name="connsiteY5" fmla="*/ 41470 h 207344"/>
                  <a:gd name="connsiteX6" fmla="*/ 141302 w 171572"/>
                  <a:gd name="connsiteY6" fmla="*/ 58968 h 207344"/>
                  <a:gd name="connsiteX7" fmla="*/ 169298 w 171572"/>
                  <a:gd name="connsiteY7" fmla="*/ 29922 h 207344"/>
                  <a:gd name="connsiteX8" fmla="*/ 100884 w 171572"/>
                  <a:gd name="connsiteY8" fmla="*/ 2 h 207344"/>
                  <a:gd name="connsiteX9" fmla="*/ 70 w 171572"/>
                  <a:gd name="connsiteY9" fmla="*/ 103538 h 207344"/>
                  <a:gd name="connsiteX10" fmla="*/ 100 w 171572"/>
                  <a:gd name="connsiteY10" fmla="*/ 104985 h 207344"/>
                  <a:gd name="connsiteX11" fmla="*/ 93612 w 171572"/>
                  <a:gd name="connsiteY11" fmla="*/ 207247 h 207344"/>
                  <a:gd name="connsiteX12" fmla="*/ 98259 w 171572"/>
                  <a:gd name="connsiteY12" fmla="*/ 207344 h 20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572" h="207344">
                    <a:moveTo>
                      <a:pt x="98259" y="206469"/>
                    </a:moveTo>
                    <a:cubicBezTo>
                      <a:pt x="126291" y="207479"/>
                      <a:pt x="153263" y="195699"/>
                      <a:pt x="171572" y="174449"/>
                    </a:cubicBezTo>
                    <a:lnTo>
                      <a:pt x="144627" y="146804"/>
                    </a:lnTo>
                    <a:cubicBezTo>
                      <a:pt x="133261" y="158686"/>
                      <a:pt x="117309" y="165067"/>
                      <a:pt x="100884" y="164301"/>
                    </a:cubicBezTo>
                    <a:cubicBezTo>
                      <a:pt x="69214" y="164301"/>
                      <a:pt x="48392" y="137880"/>
                      <a:pt x="48392" y="102361"/>
                    </a:cubicBezTo>
                    <a:cubicBezTo>
                      <a:pt x="48392" y="66841"/>
                      <a:pt x="70088" y="41470"/>
                      <a:pt x="100184" y="41470"/>
                    </a:cubicBezTo>
                    <a:cubicBezTo>
                      <a:pt x="115687" y="41528"/>
                      <a:pt x="130511" y="47836"/>
                      <a:pt x="141302" y="58968"/>
                    </a:cubicBezTo>
                    <a:lnTo>
                      <a:pt x="169298" y="29922"/>
                    </a:lnTo>
                    <a:cubicBezTo>
                      <a:pt x="151758" y="10712"/>
                      <a:pt x="126896" y="-161"/>
                      <a:pt x="100884" y="2"/>
                    </a:cubicBezTo>
                    <a:cubicBezTo>
                      <a:pt x="44454" y="754"/>
                      <a:pt x="-682" y="47108"/>
                      <a:pt x="70" y="103538"/>
                    </a:cubicBezTo>
                    <a:cubicBezTo>
                      <a:pt x="76" y="104020"/>
                      <a:pt x="86" y="104503"/>
                      <a:pt x="100" y="104985"/>
                    </a:cubicBezTo>
                    <a:cubicBezTo>
                      <a:pt x="-2317" y="159047"/>
                      <a:pt x="39550" y="204831"/>
                      <a:pt x="93612" y="207247"/>
                    </a:cubicBezTo>
                    <a:cubicBezTo>
                      <a:pt x="95160" y="207316"/>
                      <a:pt x="96709" y="207348"/>
                      <a:pt x="98259" y="207344"/>
                    </a:cubicBezTo>
                  </a:path>
                </a:pathLst>
              </a:custGeom>
              <a:grpFill/>
              <a:ln w="1745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E4FC27C-6FF1-41E6-967E-90F50D1C6A0A}"/>
                  </a:ext>
                </a:extLst>
              </p:cNvPr>
              <p:cNvSpPr/>
              <p:nvPr/>
            </p:nvSpPr>
            <p:spPr>
              <a:xfrm>
                <a:off x="4572370" y="1699832"/>
                <a:ext cx="207798" cy="207469"/>
              </a:xfrm>
              <a:custGeom>
                <a:avLst/>
                <a:gdLst>
                  <a:gd name="connsiteX0" fmla="*/ 102762 w 207798"/>
                  <a:gd name="connsiteY0" fmla="*/ 166637 h 207469"/>
                  <a:gd name="connsiteX1" fmla="*/ 46169 w 207798"/>
                  <a:gd name="connsiteY1" fmla="*/ 108459 h 207469"/>
                  <a:gd name="connsiteX2" fmla="*/ 46421 w 207798"/>
                  <a:gd name="connsiteY2" fmla="*/ 103822 h 207469"/>
                  <a:gd name="connsiteX3" fmla="*/ 97401 w 207798"/>
                  <a:gd name="connsiteY3" fmla="*/ 41945 h 207469"/>
                  <a:gd name="connsiteX4" fmla="*/ 159278 w 207798"/>
                  <a:gd name="connsiteY4" fmla="*/ 92925 h 207469"/>
                  <a:gd name="connsiteX5" fmla="*/ 159278 w 207798"/>
                  <a:gd name="connsiteY5" fmla="*/ 103822 h 207469"/>
                  <a:gd name="connsiteX6" fmla="*/ 107207 w 207798"/>
                  <a:gd name="connsiteY6" fmla="*/ 166403 h 207469"/>
                  <a:gd name="connsiteX7" fmla="*/ 102762 w 207798"/>
                  <a:gd name="connsiteY7" fmla="*/ 166637 h 207469"/>
                  <a:gd name="connsiteX8" fmla="*/ 102762 w 207798"/>
                  <a:gd name="connsiteY8" fmla="*/ 207406 h 207469"/>
                  <a:gd name="connsiteX9" fmla="*/ 207745 w 207798"/>
                  <a:gd name="connsiteY9" fmla="*/ 106308 h 207469"/>
                  <a:gd name="connsiteX10" fmla="*/ 207745 w 207798"/>
                  <a:gd name="connsiteY10" fmla="*/ 102422 h 207469"/>
                  <a:gd name="connsiteX11" fmla="*/ 111801 w 207798"/>
                  <a:gd name="connsiteY11" fmla="*/ 52 h 207469"/>
                  <a:gd name="connsiteX12" fmla="*/ 105036 w 207798"/>
                  <a:gd name="connsiteY12" fmla="*/ 64 h 207469"/>
                  <a:gd name="connsiteX13" fmla="*/ 53 w 207798"/>
                  <a:gd name="connsiteY13" fmla="*/ 101161 h 207469"/>
                  <a:gd name="connsiteX14" fmla="*/ 53 w 207798"/>
                  <a:gd name="connsiteY14" fmla="*/ 105047 h 207469"/>
                  <a:gd name="connsiteX15" fmla="*/ 95997 w 207798"/>
                  <a:gd name="connsiteY15" fmla="*/ 207417 h 207469"/>
                  <a:gd name="connsiteX16" fmla="*/ 102762 w 207798"/>
                  <a:gd name="connsiteY16" fmla="*/ 207406 h 20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798" h="207469">
                    <a:moveTo>
                      <a:pt x="102762" y="166637"/>
                    </a:moveTo>
                    <a:cubicBezTo>
                      <a:pt x="71069" y="166200"/>
                      <a:pt x="45731" y="140153"/>
                      <a:pt x="46169" y="108459"/>
                    </a:cubicBezTo>
                    <a:cubicBezTo>
                      <a:pt x="46190" y="106911"/>
                      <a:pt x="46274" y="105364"/>
                      <a:pt x="46421" y="103822"/>
                    </a:cubicBezTo>
                    <a:cubicBezTo>
                      <a:pt x="43411" y="72658"/>
                      <a:pt x="66236" y="44954"/>
                      <a:pt x="97401" y="41945"/>
                    </a:cubicBezTo>
                    <a:cubicBezTo>
                      <a:pt x="128565" y="38936"/>
                      <a:pt x="156269" y="61760"/>
                      <a:pt x="159278" y="92925"/>
                    </a:cubicBezTo>
                    <a:cubicBezTo>
                      <a:pt x="159628" y="96549"/>
                      <a:pt x="159628" y="100198"/>
                      <a:pt x="159278" y="103822"/>
                    </a:cubicBezTo>
                    <a:cubicBezTo>
                      <a:pt x="162180" y="135482"/>
                      <a:pt x="138867" y="163500"/>
                      <a:pt x="107207" y="166403"/>
                    </a:cubicBezTo>
                    <a:cubicBezTo>
                      <a:pt x="105729" y="166538"/>
                      <a:pt x="104246" y="166616"/>
                      <a:pt x="102762" y="166637"/>
                    </a:cubicBezTo>
                    <a:moveTo>
                      <a:pt x="102762" y="207406"/>
                    </a:moveTo>
                    <a:cubicBezTo>
                      <a:pt x="159669" y="208479"/>
                      <a:pt x="206672" y="163216"/>
                      <a:pt x="207745" y="106308"/>
                    </a:cubicBezTo>
                    <a:cubicBezTo>
                      <a:pt x="207770" y="105013"/>
                      <a:pt x="207770" y="103718"/>
                      <a:pt x="207745" y="102422"/>
                    </a:cubicBezTo>
                    <a:cubicBezTo>
                      <a:pt x="209520" y="47659"/>
                      <a:pt x="166564" y="1827"/>
                      <a:pt x="111801" y="52"/>
                    </a:cubicBezTo>
                    <a:cubicBezTo>
                      <a:pt x="109547" y="-21"/>
                      <a:pt x="107291" y="-17"/>
                      <a:pt x="105036" y="64"/>
                    </a:cubicBezTo>
                    <a:cubicBezTo>
                      <a:pt x="48129" y="-1010"/>
                      <a:pt x="1126" y="44253"/>
                      <a:pt x="53" y="101161"/>
                    </a:cubicBezTo>
                    <a:cubicBezTo>
                      <a:pt x="29" y="102456"/>
                      <a:pt x="29" y="103752"/>
                      <a:pt x="53" y="105047"/>
                    </a:cubicBezTo>
                    <a:cubicBezTo>
                      <a:pt x="-1721" y="159810"/>
                      <a:pt x="41234" y="205643"/>
                      <a:pt x="95997" y="207417"/>
                    </a:cubicBezTo>
                    <a:cubicBezTo>
                      <a:pt x="98252" y="207490"/>
                      <a:pt x="100508" y="207487"/>
                      <a:pt x="102762" y="207406"/>
                    </a:cubicBezTo>
                  </a:path>
                </a:pathLst>
              </a:custGeom>
              <a:grpFill/>
              <a:ln w="1745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C684202-192F-4256-818A-C8C71C7F3E2C}"/>
                  </a:ext>
                </a:extLst>
              </p:cNvPr>
              <p:cNvSpPr/>
              <p:nvPr/>
            </p:nvSpPr>
            <p:spPr>
              <a:xfrm>
                <a:off x="4807236" y="1703395"/>
                <a:ext cx="237262" cy="199468"/>
              </a:xfrm>
              <a:custGeom>
                <a:avLst/>
                <a:gdLst>
                  <a:gd name="connsiteX0" fmla="*/ 137878 w 237262"/>
                  <a:gd name="connsiteY0" fmla="*/ 199469 h 199468"/>
                  <a:gd name="connsiteX1" fmla="*/ 171473 w 237262"/>
                  <a:gd name="connsiteY1" fmla="*/ 89936 h 199468"/>
                  <a:gd name="connsiteX2" fmla="*/ 181971 w 237262"/>
                  <a:gd name="connsiteY2" fmla="*/ 49167 h 199468"/>
                  <a:gd name="connsiteX3" fmla="*/ 181971 w 237262"/>
                  <a:gd name="connsiteY3" fmla="*/ 49167 h 199468"/>
                  <a:gd name="connsiteX4" fmla="*/ 184246 w 237262"/>
                  <a:gd name="connsiteY4" fmla="*/ 92560 h 199468"/>
                  <a:gd name="connsiteX5" fmla="*/ 193169 w 237262"/>
                  <a:gd name="connsiteY5" fmla="*/ 199469 h 199468"/>
                  <a:gd name="connsiteX6" fmla="*/ 237263 w 237262"/>
                  <a:gd name="connsiteY6" fmla="*/ 199469 h 199468"/>
                  <a:gd name="connsiteX7" fmla="*/ 217841 w 237262"/>
                  <a:gd name="connsiteY7" fmla="*/ 0 h 199468"/>
                  <a:gd name="connsiteX8" fmla="*/ 159925 w 237262"/>
                  <a:gd name="connsiteY8" fmla="*/ 0 h 199468"/>
                  <a:gd name="connsiteX9" fmla="*/ 129655 w 237262"/>
                  <a:gd name="connsiteY9" fmla="*/ 98859 h 199468"/>
                  <a:gd name="connsiteX10" fmla="*/ 119506 w 237262"/>
                  <a:gd name="connsiteY10" fmla="*/ 135429 h 199468"/>
                  <a:gd name="connsiteX11" fmla="*/ 109008 w 237262"/>
                  <a:gd name="connsiteY11" fmla="*/ 98509 h 199468"/>
                  <a:gd name="connsiteX12" fmla="*/ 78563 w 237262"/>
                  <a:gd name="connsiteY12" fmla="*/ 0 h 199468"/>
                  <a:gd name="connsiteX13" fmla="*/ 19422 w 237262"/>
                  <a:gd name="connsiteY13" fmla="*/ 0 h 199468"/>
                  <a:gd name="connsiteX14" fmla="*/ 0 w 237262"/>
                  <a:gd name="connsiteY14" fmla="*/ 199469 h 199468"/>
                  <a:gd name="connsiteX15" fmla="*/ 41468 w 237262"/>
                  <a:gd name="connsiteY15" fmla="*/ 199469 h 199468"/>
                  <a:gd name="connsiteX16" fmla="*/ 50392 w 237262"/>
                  <a:gd name="connsiteY16" fmla="*/ 91861 h 199468"/>
                  <a:gd name="connsiteX17" fmla="*/ 52667 w 237262"/>
                  <a:gd name="connsiteY17" fmla="*/ 49342 h 199468"/>
                  <a:gd name="connsiteX18" fmla="*/ 52667 w 237262"/>
                  <a:gd name="connsiteY18" fmla="*/ 49342 h 199468"/>
                  <a:gd name="connsiteX19" fmla="*/ 63515 w 237262"/>
                  <a:gd name="connsiteY19" fmla="*/ 90811 h 199468"/>
                  <a:gd name="connsiteX20" fmla="*/ 97110 w 237262"/>
                  <a:gd name="connsiteY20" fmla="*/ 199469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7262" h="199468">
                    <a:moveTo>
                      <a:pt x="137878" y="199469"/>
                    </a:moveTo>
                    <a:lnTo>
                      <a:pt x="171473" y="89936"/>
                    </a:lnTo>
                    <a:cubicBezTo>
                      <a:pt x="177422" y="70864"/>
                      <a:pt x="181971" y="49167"/>
                      <a:pt x="181971" y="49167"/>
                    </a:cubicBezTo>
                    <a:lnTo>
                      <a:pt x="181971" y="49167"/>
                    </a:lnTo>
                    <a:cubicBezTo>
                      <a:pt x="181971" y="49167"/>
                      <a:pt x="181971" y="70864"/>
                      <a:pt x="184246" y="92560"/>
                    </a:cubicBezTo>
                    <a:lnTo>
                      <a:pt x="193169" y="199469"/>
                    </a:lnTo>
                    <a:lnTo>
                      <a:pt x="237263" y="199469"/>
                    </a:lnTo>
                    <a:lnTo>
                      <a:pt x="217841" y="0"/>
                    </a:lnTo>
                    <a:lnTo>
                      <a:pt x="159925" y="0"/>
                    </a:lnTo>
                    <a:lnTo>
                      <a:pt x="129655" y="98859"/>
                    </a:lnTo>
                    <a:cubicBezTo>
                      <a:pt x="124755" y="114957"/>
                      <a:pt x="119506" y="135429"/>
                      <a:pt x="119506" y="135429"/>
                    </a:cubicBezTo>
                    <a:cubicBezTo>
                      <a:pt x="119506" y="135429"/>
                      <a:pt x="114257" y="114957"/>
                      <a:pt x="109008" y="98509"/>
                    </a:cubicBezTo>
                    <a:lnTo>
                      <a:pt x="78563" y="0"/>
                    </a:lnTo>
                    <a:lnTo>
                      <a:pt x="19422" y="0"/>
                    </a:lnTo>
                    <a:lnTo>
                      <a:pt x="0" y="199469"/>
                    </a:lnTo>
                    <a:lnTo>
                      <a:pt x="41468" y="199469"/>
                    </a:lnTo>
                    <a:lnTo>
                      <a:pt x="50392" y="91861"/>
                    </a:lnTo>
                    <a:cubicBezTo>
                      <a:pt x="52317" y="71039"/>
                      <a:pt x="52667" y="49342"/>
                      <a:pt x="52667" y="49342"/>
                    </a:cubicBezTo>
                    <a:lnTo>
                      <a:pt x="52667" y="49342"/>
                    </a:lnTo>
                    <a:cubicBezTo>
                      <a:pt x="52667" y="49342"/>
                      <a:pt x="57566" y="71039"/>
                      <a:pt x="63515" y="90811"/>
                    </a:cubicBezTo>
                    <a:lnTo>
                      <a:pt x="97110" y="199469"/>
                    </a:lnTo>
                    <a:close/>
                  </a:path>
                </a:pathLst>
              </a:custGeom>
              <a:grpFill/>
              <a:ln w="1745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DB35B83-8556-4DB5-B687-EF1CF5CB90F9}"/>
                  </a:ext>
                </a:extLst>
              </p:cNvPr>
              <p:cNvSpPr/>
              <p:nvPr/>
            </p:nvSpPr>
            <p:spPr>
              <a:xfrm>
                <a:off x="5085092" y="1703395"/>
                <a:ext cx="236912" cy="199468"/>
              </a:xfrm>
              <a:custGeom>
                <a:avLst/>
                <a:gdLst>
                  <a:gd name="connsiteX0" fmla="*/ 137528 w 236912"/>
                  <a:gd name="connsiteY0" fmla="*/ 199469 h 199468"/>
                  <a:gd name="connsiteX1" fmla="*/ 171123 w 236912"/>
                  <a:gd name="connsiteY1" fmla="*/ 89936 h 199468"/>
                  <a:gd name="connsiteX2" fmla="*/ 181621 w 236912"/>
                  <a:gd name="connsiteY2" fmla="*/ 49167 h 199468"/>
                  <a:gd name="connsiteX3" fmla="*/ 181621 w 236912"/>
                  <a:gd name="connsiteY3" fmla="*/ 49167 h 199468"/>
                  <a:gd name="connsiteX4" fmla="*/ 183896 w 236912"/>
                  <a:gd name="connsiteY4" fmla="*/ 92560 h 199468"/>
                  <a:gd name="connsiteX5" fmla="*/ 192820 w 236912"/>
                  <a:gd name="connsiteY5" fmla="*/ 199469 h 199468"/>
                  <a:gd name="connsiteX6" fmla="*/ 236913 w 236912"/>
                  <a:gd name="connsiteY6" fmla="*/ 199469 h 199468"/>
                  <a:gd name="connsiteX7" fmla="*/ 218191 w 236912"/>
                  <a:gd name="connsiteY7" fmla="*/ 0 h 199468"/>
                  <a:gd name="connsiteX8" fmla="*/ 160275 w 236912"/>
                  <a:gd name="connsiteY8" fmla="*/ 0 h 199468"/>
                  <a:gd name="connsiteX9" fmla="*/ 130004 w 236912"/>
                  <a:gd name="connsiteY9" fmla="*/ 98859 h 199468"/>
                  <a:gd name="connsiteX10" fmla="*/ 119856 w 236912"/>
                  <a:gd name="connsiteY10" fmla="*/ 135429 h 199468"/>
                  <a:gd name="connsiteX11" fmla="*/ 109358 w 236912"/>
                  <a:gd name="connsiteY11" fmla="*/ 98509 h 199468"/>
                  <a:gd name="connsiteX12" fmla="*/ 78913 w 236912"/>
                  <a:gd name="connsiteY12" fmla="*/ 0 h 199468"/>
                  <a:gd name="connsiteX13" fmla="*/ 19947 w 236912"/>
                  <a:gd name="connsiteY13" fmla="*/ 0 h 199468"/>
                  <a:gd name="connsiteX14" fmla="*/ 0 w 236912"/>
                  <a:gd name="connsiteY14" fmla="*/ 199469 h 199468"/>
                  <a:gd name="connsiteX15" fmla="*/ 41993 w 236912"/>
                  <a:gd name="connsiteY15" fmla="*/ 199469 h 199468"/>
                  <a:gd name="connsiteX16" fmla="*/ 50917 w 236912"/>
                  <a:gd name="connsiteY16" fmla="*/ 91861 h 199468"/>
                  <a:gd name="connsiteX17" fmla="*/ 52492 w 236912"/>
                  <a:gd name="connsiteY17" fmla="*/ 49342 h 199468"/>
                  <a:gd name="connsiteX18" fmla="*/ 52492 w 236912"/>
                  <a:gd name="connsiteY18" fmla="*/ 49342 h 199468"/>
                  <a:gd name="connsiteX19" fmla="*/ 63340 w 236912"/>
                  <a:gd name="connsiteY19" fmla="*/ 90811 h 199468"/>
                  <a:gd name="connsiteX20" fmla="*/ 96935 w 236912"/>
                  <a:gd name="connsiteY20" fmla="*/ 199469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912" h="199468">
                    <a:moveTo>
                      <a:pt x="137528" y="199469"/>
                    </a:moveTo>
                    <a:lnTo>
                      <a:pt x="171123" y="89936"/>
                    </a:lnTo>
                    <a:cubicBezTo>
                      <a:pt x="177072" y="70864"/>
                      <a:pt x="181621" y="49167"/>
                      <a:pt x="181621" y="49167"/>
                    </a:cubicBezTo>
                    <a:lnTo>
                      <a:pt x="181621" y="49167"/>
                    </a:lnTo>
                    <a:cubicBezTo>
                      <a:pt x="181621" y="49167"/>
                      <a:pt x="181621" y="70864"/>
                      <a:pt x="183896" y="92560"/>
                    </a:cubicBezTo>
                    <a:lnTo>
                      <a:pt x="192820" y="199469"/>
                    </a:lnTo>
                    <a:lnTo>
                      <a:pt x="236913" y="199469"/>
                    </a:lnTo>
                    <a:lnTo>
                      <a:pt x="218191" y="0"/>
                    </a:lnTo>
                    <a:lnTo>
                      <a:pt x="160275" y="0"/>
                    </a:lnTo>
                    <a:lnTo>
                      <a:pt x="130004" y="98859"/>
                    </a:lnTo>
                    <a:cubicBezTo>
                      <a:pt x="125105" y="114957"/>
                      <a:pt x="119856" y="135429"/>
                      <a:pt x="119856" y="135429"/>
                    </a:cubicBezTo>
                    <a:cubicBezTo>
                      <a:pt x="119856" y="135429"/>
                      <a:pt x="114607" y="114957"/>
                      <a:pt x="109358" y="98509"/>
                    </a:cubicBezTo>
                    <a:lnTo>
                      <a:pt x="78913" y="0"/>
                    </a:lnTo>
                    <a:lnTo>
                      <a:pt x="19947" y="0"/>
                    </a:lnTo>
                    <a:lnTo>
                      <a:pt x="0" y="199469"/>
                    </a:lnTo>
                    <a:lnTo>
                      <a:pt x="41993" y="199469"/>
                    </a:lnTo>
                    <a:lnTo>
                      <a:pt x="50917" y="91861"/>
                    </a:lnTo>
                    <a:cubicBezTo>
                      <a:pt x="52492" y="71039"/>
                      <a:pt x="52492" y="49342"/>
                      <a:pt x="52492" y="49342"/>
                    </a:cubicBezTo>
                    <a:lnTo>
                      <a:pt x="52492" y="49342"/>
                    </a:lnTo>
                    <a:cubicBezTo>
                      <a:pt x="52492" y="49342"/>
                      <a:pt x="57391" y="71039"/>
                      <a:pt x="63340" y="90811"/>
                    </a:cubicBezTo>
                    <a:lnTo>
                      <a:pt x="96935" y="199469"/>
                    </a:lnTo>
                    <a:close/>
                  </a:path>
                </a:pathLst>
              </a:custGeom>
              <a:grpFill/>
              <a:ln w="1745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A9931EE-3306-485A-89FE-5E8F6998E7B5}"/>
                  </a:ext>
                </a:extLst>
              </p:cNvPr>
              <p:cNvSpPr/>
              <p:nvPr/>
            </p:nvSpPr>
            <p:spPr>
              <a:xfrm>
                <a:off x="5370472" y="1703395"/>
                <a:ext cx="129654" cy="199468"/>
              </a:xfrm>
              <a:custGeom>
                <a:avLst/>
                <a:gdLst>
                  <a:gd name="connsiteX0" fmla="*/ 0 w 129654"/>
                  <a:gd name="connsiteY0" fmla="*/ 0 h 199468"/>
                  <a:gd name="connsiteX1" fmla="*/ 0 w 129654"/>
                  <a:gd name="connsiteY1" fmla="*/ 199469 h 199468"/>
                  <a:gd name="connsiteX2" fmla="*/ 129655 w 129654"/>
                  <a:gd name="connsiteY2" fmla="*/ 199469 h 199468"/>
                  <a:gd name="connsiteX3" fmla="*/ 129655 w 129654"/>
                  <a:gd name="connsiteY3" fmla="*/ 161325 h 199468"/>
                  <a:gd name="connsiteX4" fmla="*/ 43393 w 129654"/>
                  <a:gd name="connsiteY4" fmla="*/ 161325 h 199468"/>
                  <a:gd name="connsiteX5" fmla="*/ 43393 w 129654"/>
                  <a:gd name="connsiteY5" fmla="*/ 117581 h 199468"/>
                  <a:gd name="connsiteX6" fmla="*/ 116532 w 129654"/>
                  <a:gd name="connsiteY6" fmla="*/ 117581 h 199468"/>
                  <a:gd name="connsiteX7" fmla="*/ 116532 w 129654"/>
                  <a:gd name="connsiteY7" fmla="*/ 80312 h 199468"/>
                  <a:gd name="connsiteX8" fmla="*/ 43393 w 129654"/>
                  <a:gd name="connsiteY8" fmla="*/ 80312 h 199468"/>
                  <a:gd name="connsiteX9" fmla="*/ 43393 w 129654"/>
                  <a:gd name="connsiteY9" fmla="*/ 38144 h 199468"/>
                  <a:gd name="connsiteX10" fmla="*/ 128605 w 129654"/>
                  <a:gd name="connsiteY10" fmla="*/ 38144 h 199468"/>
                  <a:gd name="connsiteX11" fmla="*/ 128605 w 129654"/>
                  <a:gd name="connsiteY11" fmla="*/ 0 h 199468"/>
                  <a:gd name="connsiteX12" fmla="*/ 0 w 129654"/>
                  <a:gd name="connsiteY12" fmla="*/ 0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654" h="199468">
                    <a:moveTo>
                      <a:pt x="0" y="0"/>
                    </a:moveTo>
                    <a:lnTo>
                      <a:pt x="0" y="199469"/>
                    </a:lnTo>
                    <a:lnTo>
                      <a:pt x="129655" y="199469"/>
                    </a:lnTo>
                    <a:lnTo>
                      <a:pt x="129655" y="161325"/>
                    </a:lnTo>
                    <a:lnTo>
                      <a:pt x="43393" y="161325"/>
                    </a:lnTo>
                    <a:lnTo>
                      <a:pt x="43393" y="117581"/>
                    </a:lnTo>
                    <a:lnTo>
                      <a:pt x="116532" y="117581"/>
                    </a:lnTo>
                    <a:lnTo>
                      <a:pt x="116532" y="80312"/>
                    </a:lnTo>
                    <a:lnTo>
                      <a:pt x="43393" y="80312"/>
                    </a:lnTo>
                    <a:lnTo>
                      <a:pt x="43393" y="38144"/>
                    </a:lnTo>
                    <a:lnTo>
                      <a:pt x="128605" y="38144"/>
                    </a:lnTo>
                    <a:lnTo>
                      <a:pt x="128605" y="0"/>
                    </a:lnTo>
                    <a:lnTo>
                      <a:pt x="0" y="0"/>
                    </a:lnTo>
                    <a:close/>
                  </a:path>
                </a:pathLst>
              </a:custGeom>
              <a:grpFill/>
              <a:ln w="1745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77CE405-E569-4B38-BC21-7B62EF6B4953}"/>
                  </a:ext>
                </a:extLst>
              </p:cNvPr>
              <p:cNvSpPr/>
              <p:nvPr/>
            </p:nvSpPr>
            <p:spPr>
              <a:xfrm>
                <a:off x="5551568" y="1704095"/>
                <a:ext cx="151176" cy="199468"/>
              </a:xfrm>
              <a:custGeom>
                <a:avLst/>
                <a:gdLst>
                  <a:gd name="connsiteX0" fmla="*/ 97809 w 151176"/>
                  <a:gd name="connsiteY0" fmla="*/ 63165 h 199468"/>
                  <a:gd name="connsiteX1" fmla="*/ 61240 w 151176"/>
                  <a:gd name="connsiteY1" fmla="*/ 89761 h 199468"/>
                  <a:gd name="connsiteX2" fmla="*/ 43743 w 151176"/>
                  <a:gd name="connsiteY2" fmla="*/ 89761 h 199468"/>
                  <a:gd name="connsiteX3" fmla="*/ 43743 w 151176"/>
                  <a:gd name="connsiteY3" fmla="*/ 37269 h 199468"/>
                  <a:gd name="connsiteX4" fmla="*/ 61240 w 151176"/>
                  <a:gd name="connsiteY4" fmla="*/ 37269 h 199468"/>
                  <a:gd name="connsiteX5" fmla="*/ 97809 w 151176"/>
                  <a:gd name="connsiteY5" fmla="*/ 63865 h 199468"/>
                  <a:gd name="connsiteX6" fmla="*/ 151176 w 151176"/>
                  <a:gd name="connsiteY6" fmla="*/ 199469 h 199468"/>
                  <a:gd name="connsiteX7" fmla="*/ 102184 w 151176"/>
                  <a:gd name="connsiteY7" fmla="*/ 119156 h 199468"/>
                  <a:gd name="connsiteX8" fmla="*/ 142602 w 151176"/>
                  <a:gd name="connsiteY8" fmla="*/ 63865 h 199468"/>
                  <a:gd name="connsiteX9" fmla="*/ 59666 w 151176"/>
                  <a:gd name="connsiteY9" fmla="*/ 0 h 199468"/>
                  <a:gd name="connsiteX10" fmla="*/ 0 w 151176"/>
                  <a:gd name="connsiteY10" fmla="*/ 0 h 199468"/>
                  <a:gd name="connsiteX11" fmla="*/ 0 w 151176"/>
                  <a:gd name="connsiteY11" fmla="*/ 199469 h 199468"/>
                  <a:gd name="connsiteX12" fmla="*/ 43393 w 151176"/>
                  <a:gd name="connsiteY12" fmla="*/ 199469 h 199468"/>
                  <a:gd name="connsiteX13" fmla="*/ 43393 w 151176"/>
                  <a:gd name="connsiteY13" fmla="*/ 126330 h 199468"/>
                  <a:gd name="connsiteX14" fmla="*/ 57216 w 151176"/>
                  <a:gd name="connsiteY14" fmla="*/ 126330 h 199468"/>
                  <a:gd name="connsiteX15" fmla="*/ 99734 w 151176"/>
                  <a:gd name="connsiteY15" fmla="*/ 198769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176" h="199468">
                    <a:moveTo>
                      <a:pt x="97809" y="63165"/>
                    </a:moveTo>
                    <a:cubicBezTo>
                      <a:pt x="97809" y="81887"/>
                      <a:pt x="85386" y="89761"/>
                      <a:pt x="61240" y="89761"/>
                    </a:cubicBezTo>
                    <a:lnTo>
                      <a:pt x="43743" y="89761"/>
                    </a:lnTo>
                    <a:lnTo>
                      <a:pt x="43743" y="37269"/>
                    </a:lnTo>
                    <a:lnTo>
                      <a:pt x="61240" y="37269"/>
                    </a:lnTo>
                    <a:cubicBezTo>
                      <a:pt x="84337" y="37269"/>
                      <a:pt x="97809" y="44443"/>
                      <a:pt x="97809" y="63865"/>
                    </a:cubicBezTo>
                    <a:moveTo>
                      <a:pt x="151176" y="199469"/>
                    </a:moveTo>
                    <a:lnTo>
                      <a:pt x="102184" y="119156"/>
                    </a:lnTo>
                    <a:cubicBezTo>
                      <a:pt x="126418" y="111715"/>
                      <a:pt x="142866" y="89214"/>
                      <a:pt x="142602" y="63865"/>
                    </a:cubicBezTo>
                    <a:cubicBezTo>
                      <a:pt x="142602" y="23446"/>
                      <a:pt x="119856" y="0"/>
                      <a:pt x="59666" y="0"/>
                    </a:cubicBezTo>
                    <a:lnTo>
                      <a:pt x="0" y="0"/>
                    </a:lnTo>
                    <a:lnTo>
                      <a:pt x="0" y="199469"/>
                    </a:lnTo>
                    <a:lnTo>
                      <a:pt x="43393" y="199469"/>
                    </a:lnTo>
                    <a:lnTo>
                      <a:pt x="43393" y="126330"/>
                    </a:lnTo>
                    <a:lnTo>
                      <a:pt x="57216" y="126330"/>
                    </a:lnTo>
                    <a:lnTo>
                      <a:pt x="99734" y="198769"/>
                    </a:lnTo>
                    <a:close/>
                  </a:path>
                </a:pathLst>
              </a:custGeom>
              <a:grpFill/>
              <a:ln w="1745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C0B7B3C-BCDC-4CC8-A48B-15224DF0C300}"/>
                  </a:ext>
                </a:extLst>
              </p:cNvPr>
              <p:cNvSpPr/>
              <p:nvPr/>
            </p:nvSpPr>
            <p:spPr>
              <a:xfrm>
                <a:off x="5728290" y="1703395"/>
                <a:ext cx="139102" cy="199468"/>
              </a:xfrm>
              <a:custGeom>
                <a:avLst/>
                <a:gdLst>
                  <a:gd name="connsiteX0" fmla="*/ 1925 w 139102"/>
                  <a:gd name="connsiteY0" fmla="*/ 0 h 199468"/>
                  <a:gd name="connsiteX1" fmla="*/ 1925 w 139102"/>
                  <a:gd name="connsiteY1" fmla="*/ 38144 h 199468"/>
                  <a:gd name="connsiteX2" fmla="*/ 82587 w 139102"/>
                  <a:gd name="connsiteY2" fmla="*/ 38144 h 199468"/>
                  <a:gd name="connsiteX3" fmla="*/ 0 w 139102"/>
                  <a:gd name="connsiteY3" fmla="*/ 166574 h 199468"/>
                  <a:gd name="connsiteX4" fmla="*/ 0 w 139102"/>
                  <a:gd name="connsiteY4" fmla="*/ 199469 h 199468"/>
                  <a:gd name="connsiteX5" fmla="*/ 139103 w 139102"/>
                  <a:gd name="connsiteY5" fmla="*/ 199469 h 199468"/>
                  <a:gd name="connsiteX6" fmla="*/ 139103 w 139102"/>
                  <a:gd name="connsiteY6" fmla="*/ 161325 h 199468"/>
                  <a:gd name="connsiteX7" fmla="*/ 54591 w 139102"/>
                  <a:gd name="connsiteY7" fmla="*/ 161325 h 199468"/>
                  <a:gd name="connsiteX8" fmla="*/ 137178 w 139102"/>
                  <a:gd name="connsiteY8" fmla="*/ 32895 h 199468"/>
                  <a:gd name="connsiteX9" fmla="*/ 137178 w 139102"/>
                  <a:gd name="connsiteY9" fmla="*/ 0 h 199468"/>
                  <a:gd name="connsiteX10" fmla="*/ 1925 w 139102"/>
                  <a:gd name="connsiteY10" fmla="*/ 0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02" h="199468">
                    <a:moveTo>
                      <a:pt x="1925" y="0"/>
                    </a:moveTo>
                    <a:lnTo>
                      <a:pt x="1925" y="38144"/>
                    </a:lnTo>
                    <a:lnTo>
                      <a:pt x="82587" y="38144"/>
                    </a:lnTo>
                    <a:lnTo>
                      <a:pt x="0" y="166574"/>
                    </a:lnTo>
                    <a:lnTo>
                      <a:pt x="0" y="199469"/>
                    </a:lnTo>
                    <a:lnTo>
                      <a:pt x="139103" y="199469"/>
                    </a:lnTo>
                    <a:lnTo>
                      <a:pt x="139103" y="161325"/>
                    </a:lnTo>
                    <a:lnTo>
                      <a:pt x="54591" y="161325"/>
                    </a:lnTo>
                    <a:lnTo>
                      <a:pt x="137178" y="32895"/>
                    </a:lnTo>
                    <a:lnTo>
                      <a:pt x="137178" y="0"/>
                    </a:lnTo>
                    <a:lnTo>
                      <a:pt x="1925" y="0"/>
                    </a:lnTo>
                    <a:close/>
                  </a:path>
                </a:pathLst>
              </a:custGeom>
              <a:grpFill/>
              <a:ln w="1745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381EB39-B82A-4D1B-BAD1-DF28D5B34623}"/>
                  </a:ext>
                </a:extLst>
              </p:cNvPr>
              <p:cNvSpPr/>
              <p:nvPr/>
            </p:nvSpPr>
            <p:spPr>
              <a:xfrm>
                <a:off x="5997223" y="1703395"/>
                <a:ext cx="151351" cy="200168"/>
              </a:xfrm>
              <a:custGeom>
                <a:avLst/>
                <a:gdLst>
                  <a:gd name="connsiteX0" fmla="*/ 97985 w 151351"/>
                  <a:gd name="connsiteY0" fmla="*/ 63865 h 200168"/>
                  <a:gd name="connsiteX1" fmla="*/ 61415 w 151351"/>
                  <a:gd name="connsiteY1" fmla="*/ 90461 h 200168"/>
                  <a:gd name="connsiteX2" fmla="*/ 43918 w 151351"/>
                  <a:gd name="connsiteY2" fmla="*/ 90461 h 200168"/>
                  <a:gd name="connsiteX3" fmla="*/ 43918 w 151351"/>
                  <a:gd name="connsiteY3" fmla="*/ 37969 h 200168"/>
                  <a:gd name="connsiteX4" fmla="*/ 61415 w 151351"/>
                  <a:gd name="connsiteY4" fmla="*/ 37969 h 200168"/>
                  <a:gd name="connsiteX5" fmla="*/ 97985 w 151351"/>
                  <a:gd name="connsiteY5" fmla="*/ 64565 h 200168"/>
                  <a:gd name="connsiteX6" fmla="*/ 151351 w 151351"/>
                  <a:gd name="connsiteY6" fmla="*/ 200168 h 200168"/>
                  <a:gd name="connsiteX7" fmla="*/ 102709 w 151351"/>
                  <a:gd name="connsiteY7" fmla="*/ 119156 h 200168"/>
                  <a:gd name="connsiteX8" fmla="*/ 143127 w 151351"/>
                  <a:gd name="connsiteY8" fmla="*/ 63865 h 200168"/>
                  <a:gd name="connsiteX9" fmla="*/ 60191 w 151351"/>
                  <a:gd name="connsiteY9" fmla="*/ 0 h 200168"/>
                  <a:gd name="connsiteX10" fmla="*/ 0 w 151351"/>
                  <a:gd name="connsiteY10" fmla="*/ 0 h 200168"/>
                  <a:gd name="connsiteX11" fmla="*/ 0 w 151351"/>
                  <a:gd name="connsiteY11" fmla="*/ 199469 h 200168"/>
                  <a:gd name="connsiteX12" fmla="*/ 43393 w 151351"/>
                  <a:gd name="connsiteY12" fmla="*/ 199469 h 200168"/>
                  <a:gd name="connsiteX13" fmla="*/ 43393 w 151351"/>
                  <a:gd name="connsiteY13" fmla="*/ 127030 h 200168"/>
                  <a:gd name="connsiteX14" fmla="*/ 57216 w 151351"/>
                  <a:gd name="connsiteY14" fmla="*/ 127030 h 200168"/>
                  <a:gd name="connsiteX15" fmla="*/ 99734 w 151351"/>
                  <a:gd name="connsiteY15" fmla="*/ 199469 h 20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351" h="200168">
                    <a:moveTo>
                      <a:pt x="97985" y="63865"/>
                    </a:moveTo>
                    <a:cubicBezTo>
                      <a:pt x="97985" y="82587"/>
                      <a:pt x="85561" y="90461"/>
                      <a:pt x="61415" y="90461"/>
                    </a:cubicBezTo>
                    <a:lnTo>
                      <a:pt x="43918" y="90461"/>
                    </a:lnTo>
                    <a:lnTo>
                      <a:pt x="43918" y="37969"/>
                    </a:lnTo>
                    <a:lnTo>
                      <a:pt x="61415" y="37969"/>
                    </a:lnTo>
                    <a:cubicBezTo>
                      <a:pt x="84512" y="37969"/>
                      <a:pt x="97985" y="45143"/>
                      <a:pt x="97985" y="64565"/>
                    </a:cubicBezTo>
                    <a:moveTo>
                      <a:pt x="151351" y="200168"/>
                    </a:moveTo>
                    <a:lnTo>
                      <a:pt x="102709" y="119156"/>
                    </a:lnTo>
                    <a:cubicBezTo>
                      <a:pt x="126943" y="111715"/>
                      <a:pt x="143391" y="89214"/>
                      <a:pt x="143127" y="63865"/>
                    </a:cubicBezTo>
                    <a:cubicBezTo>
                      <a:pt x="143127" y="23446"/>
                      <a:pt x="120381" y="0"/>
                      <a:pt x="60191" y="0"/>
                    </a:cubicBezTo>
                    <a:lnTo>
                      <a:pt x="0" y="0"/>
                    </a:lnTo>
                    <a:lnTo>
                      <a:pt x="0" y="199469"/>
                    </a:lnTo>
                    <a:lnTo>
                      <a:pt x="43393" y="199469"/>
                    </a:lnTo>
                    <a:lnTo>
                      <a:pt x="43393" y="127030"/>
                    </a:lnTo>
                    <a:lnTo>
                      <a:pt x="57216" y="127030"/>
                    </a:lnTo>
                    <a:lnTo>
                      <a:pt x="99734" y="199469"/>
                    </a:lnTo>
                    <a:close/>
                  </a:path>
                </a:pathLst>
              </a:custGeom>
              <a:grpFill/>
              <a:ln w="1745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4861DF0-2279-4CD4-AA4B-7E457804CCF3}"/>
                  </a:ext>
                </a:extLst>
              </p:cNvPr>
              <p:cNvSpPr/>
              <p:nvPr/>
            </p:nvSpPr>
            <p:spPr>
              <a:xfrm>
                <a:off x="6185143" y="1703395"/>
                <a:ext cx="129654" cy="199468"/>
              </a:xfrm>
              <a:custGeom>
                <a:avLst/>
                <a:gdLst>
                  <a:gd name="connsiteX0" fmla="*/ 0 w 129654"/>
                  <a:gd name="connsiteY0" fmla="*/ 0 h 199468"/>
                  <a:gd name="connsiteX1" fmla="*/ 0 w 129654"/>
                  <a:gd name="connsiteY1" fmla="*/ 199469 h 199468"/>
                  <a:gd name="connsiteX2" fmla="*/ 129654 w 129654"/>
                  <a:gd name="connsiteY2" fmla="*/ 199469 h 199468"/>
                  <a:gd name="connsiteX3" fmla="*/ 129654 w 129654"/>
                  <a:gd name="connsiteY3" fmla="*/ 161325 h 199468"/>
                  <a:gd name="connsiteX4" fmla="*/ 43393 w 129654"/>
                  <a:gd name="connsiteY4" fmla="*/ 161325 h 199468"/>
                  <a:gd name="connsiteX5" fmla="*/ 43393 w 129654"/>
                  <a:gd name="connsiteY5" fmla="*/ 117581 h 199468"/>
                  <a:gd name="connsiteX6" fmla="*/ 116532 w 129654"/>
                  <a:gd name="connsiteY6" fmla="*/ 117581 h 199468"/>
                  <a:gd name="connsiteX7" fmla="*/ 116532 w 129654"/>
                  <a:gd name="connsiteY7" fmla="*/ 80312 h 199468"/>
                  <a:gd name="connsiteX8" fmla="*/ 43393 w 129654"/>
                  <a:gd name="connsiteY8" fmla="*/ 80312 h 199468"/>
                  <a:gd name="connsiteX9" fmla="*/ 43393 w 129654"/>
                  <a:gd name="connsiteY9" fmla="*/ 38144 h 199468"/>
                  <a:gd name="connsiteX10" fmla="*/ 128605 w 129654"/>
                  <a:gd name="connsiteY10" fmla="*/ 38144 h 199468"/>
                  <a:gd name="connsiteX11" fmla="*/ 128605 w 129654"/>
                  <a:gd name="connsiteY11" fmla="*/ 0 h 199468"/>
                  <a:gd name="connsiteX12" fmla="*/ 0 w 129654"/>
                  <a:gd name="connsiteY12" fmla="*/ 0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654" h="199468">
                    <a:moveTo>
                      <a:pt x="0" y="0"/>
                    </a:moveTo>
                    <a:lnTo>
                      <a:pt x="0" y="199469"/>
                    </a:lnTo>
                    <a:lnTo>
                      <a:pt x="129654" y="199469"/>
                    </a:lnTo>
                    <a:lnTo>
                      <a:pt x="129654" y="161325"/>
                    </a:lnTo>
                    <a:lnTo>
                      <a:pt x="43393" y="161325"/>
                    </a:lnTo>
                    <a:lnTo>
                      <a:pt x="43393" y="117581"/>
                    </a:lnTo>
                    <a:lnTo>
                      <a:pt x="116532" y="117581"/>
                    </a:lnTo>
                    <a:lnTo>
                      <a:pt x="116532" y="80312"/>
                    </a:lnTo>
                    <a:lnTo>
                      <a:pt x="43393" y="80312"/>
                    </a:lnTo>
                    <a:lnTo>
                      <a:pt x="43393" y="38144"/>
                    </a:lnTo>
                    <a:lnTo>
                      <a:pt x="128605" y="38144"/>
                    </a:lnTo>
                    <a:lnTo>
                      <a:pt x="128605" y="0"/>
                    </a:lnTo>
                    <a:lnTo>
                      <a:pt x="0" y="0"/>
                    </a:lnTo>
                    <a:close/>
                  </a:path>
                </a:pathLst>
              </a:custGeom>
              <a:grpFill/>
              <a:ln w="1745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A674BF3-B983-44F3-B344-5FCCD9B77470}"/>
                  </a:ext>
                </a:extLst>
              </p:cNvPr>
              <p:cNvSpPr/>
              <p:nvPr/>
            </p:nvSpPr>
            <p:spPr>
              <a:xfrm>
                <a:off x="6335444" y="1703395"/>
                <a:ext cx="196494" cy="199468"/>
              </a:xfrm>
              <a:custGeom>
                <a:avLst/>
                <a:gdLst>
                  <a:gd name="connsiteX0" fmla="*/ 44443 w 196494"/>
                  <a:gd name="connsiteY0" fmla="*/ 199469 h 199468"/>
                  <a:gd name="connsiteX1" fmla="*/ 58266 w 196494"/>
                  <a:gd name="connsiteY1" fmla="*/ 158700 h 199468"/>
                  <a:gd name="connsiteX2" fmla="*/ 135954 w 196494"/>
                  <a:gd name="connsiteY2" fmla="*/ 158700 h 199468"/>
                  <a:gd name="connsiteX3" fmla="*/ 149776 w 196494"/>
                  <a:gd name="connsiteY3" fmla="*/ 199469 h 199468"/>
                  <a:gd name="connsiteX4" fmla="*/ 196494 w 196494"/>
                  <a:gd name="connsiteY4" fmla="*/ 199469 h 199468"/>
                  <a:gd name="connsiteX5" fmla="*/ 124930 w 196494"/>
                  <a:gd name="connsiteY5" fmla="*/ 0 h 199468"/>
                  <a:gd name="connsiteX6" fmla="*/ 71039 w 196494"/>
                  <a:gd name="connsiteY6" fmla="*/ 0 h 199468"/>
                  <a:gd name="connsiteX7" fmla="*/ 0 w 196494"/>
                  <a:gd name="connsiteY7" fmla="*/ 199469 h 199468"/>
                  <a:gd name="connsiteX8" fmla="*/ 123356 w 196494"/>
                  <a:gd name="connsiteY8" fmla="*/ 121431 h 199468"/>
                  <a:gd name="connsiteX9" fmla="*/ 70864 w 196494"/>
                  <a:gd name="connsiteY9" fmla="*/ 121431 h 199468"/>
                  <a:gd name="connsiteX10" fmla="*/ 88361 w 196494"/>
                  <a:gd name="connsiteY10" fmla="*/ 68939 h 199468"/>
                  <a:gd name="connsiteX11" fmla="*/ 96935 w 196494"/>
                  <a:gd name="connsiteY11" fmla="*/ 40594 h 199468"/>
                  <a:gd name="connsiteX12" fmla="*/ 105508 w 196494"/>
                  <a:gd name="connsiteY12" fmla="*/ 68589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494" h="199468">
                    <a:moveTo>
                      <a:pt x="44443" y="199469"/>
                    </a:moveTo>
                    <a:lnTo>
                      <a:pt x="58266" y="158700"/>
                    </a:lnTo>
                    <a:lnTo>
                      <a:pt x="135954" y="158700"/>
                    </a:lnTo>
                    <a:lnTo>
                      <a:pt x="149776" y="199469"/>
                    </a:lnTo>
                    <a:lnTo>
                      <a:pt x="196494" y="199469"/>
                    </a:lnTo>
                    <a:lnTo>
                      <a:pt x="124930" y="0"/>
                    </a:lnTo>
                    <a:lnTo>
                      <a:pt x="71039" y="0"/>
                    </a:lnTo>
                    <a:lnTo>
                      <a:pt x="0" y="199469"/>
                    </a:lnTo>
                    <a:close/>
                    <a:moveTo>
                      <a:pt x="123356" y="121431"/>
                    </a:moveTo>
                    <a:lnTo>
                      <a:pt x="70864" y="121431"/>
                    </a:lnTo>
                    <a:lnTo>
                      <a:pt x="88361" y="68939"/>
                    </a:lnTo>
                    <a:cubicBezTo>
                      <a:pt x="92735" y="53717"/>
                      <a:pt x="96935" y="40594"/>
                      <a:pt x="96935" y="40594"/>
                    </a:cubicBezTo>
                    <a:cubicBezTo>
                      <a:pt x="96935" y="40594"/>
                      <a:pt x="100609" y="54066"/>
                      <a:pt x="105508" y="68589"/>
                    </a:cubicBezTo>
                    <a:close/>
                  </a:path>
                </a:pathLst>
              </a:custGeom>
              <a:grpFill/>
              <a:ln w="1745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D08FC09-CD7A-4475-8D7B-C3D99334B3FC}"/>
                  </a:ext>
                </a:extLst>
              </p:cNvPr>
              <p:cNvSpPr/>
              <p:nvPr/>
            </p:nvSpPr>
            <p:spPr>
              <a:xfrm>
                <a:off x="6560109" y="1703395"/>
                <a:ext cx="123355" cy="199468"/>
              </a:xfrm>
              <a:custGeom>
                <a:avLst/>
                <a:gdLst>
                  <a:gd name="connsiteX0" fmla="*/ 0 w 123355"/>
                  <a:gd name="connsiteY0" fmla="*/ 0 h 199468"/>
                  <a:gd name="connsiteX1" fmla="*/ 0 w 123355"/>
                  <a:gd name="connsiteY1" fmla="*/ 199469 h 199468"/>
                  <a:gd name="connsiteX2" fmla="*/ 123356 w 123355"/>
                  <a:gd name="connsiteY2" fmla="*/ 199469 h 199468"/>
                  <a:gd name="connsiteX3" fmla="*/ 123356 w 123355"/>
                  <a:gd name="connsiteY3" fmla="*/ 160625 h 199468"/>
                  <a:gd name="connsiteX4" fmla="*/ 43743 w 123355"/>
                  <a:gd name="connsiteY4" fmla="*/ 160625 h 199468"/>
                  <a:gd name="connsiteX5" fmla="*/ 43743 w 123355"/>
                  <a:gd name="connsiteY5" fmla="*/ 0 h 199468"/>
                  <a:gd name="connsiteX6" fmla="*/ 0 w 123355"/>
                  <a:gd name="connsiteY6" fmla="*/ 0 h 19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355" h="199468">
                    <a:moveTo>
                      <a:pt x="0" y="0"/>
                    </a:moveTo>
                    <a:lnTo>
                      <a:pt x="0" y="199469"/>
                    </a:lnTo>
                    <a:lnTo>
                      <a:pt x="123356" y="199469"/>
                    </a:lnTo>
                    <a:lnTo>
                      <a:pt x="123356" y="160625"/>
                    </a:lnTo>
                    <a:lnTo>
                      <a:pt x="43743" y="160625"/>
                    </a:lnTo>
                    <a:lnTo>
                      <a:pt x="43743" y="0"/>
                    </a:lnTo>
                    <a:lnTo>
                      <a:pt x="0" y="0"/>
                    </a:lnTo>
                    <a:close/>
                  </a:path>
                </a:pathLst>
              </a:custGeom>
              <a:grpFill/>
              <a:ln w="17453" cap="flat">
                <a:noFill/>
                <a:prstDash val="solid"/>
                <a:miter/>
              </a:ln>
            </p:spPr>
            <p:txBody>
              <a:bodyPr rtlCol="0" anchor="ctr"/>
              <a:lstStyle/>
              <a:p>
                <a:endParaRPr lang="en-US"/>
              </a:p>
            </p:txBody>
          </p:sp>
        </p:grpSp>
      </p:grpSp>
      <p:pic>
        <p:nvPicPr>
          <p:cNvPr id="72" name="Picture 71">
            <a:extLst>
              <a:ext uri="{FF2B5EF4-FFF2-40B4-BE49-F238E27FC236}">
                <a16:creationId xmlns:a16="http://schemas.microsoft.com/office/drawing/2014/main" id="{03BFD487-CA74-4BCD-87F1-D555A198C57D}"/>
              </a:ext>
            </a:extLst>
          </p:cNvPr>
          <p:cNvPicPr>
            <a:picLocks/>
          </p:cNvPicPr>
          <p:nvPr/>
        </p:nvPicPr>
        <p:blipFill rotWithShape="1">
          <a:blip r:embed="rId7"/>
          <a:srcRect b="3607"/>
          <a:stretch/>
        </p:blipFill>
        <p:spPr>
          <a:xfrm>
            <a:off x="584201" y="2589289"/>
            <a:ext cx="3567394" cy="1937181"/>
          </a:xfrm>
          <a:prstGeom prst="rect">
            <a:avLst/>
          </a:prstGeom>
        </p:spPr>
      </p:pic>
      <p:pic>
        <p:nvPicPr>
          <p:cNvPr id="74" name="Picture 73">
            <a:extLst>
              <a:ext uri="{FF2B5EF4-FFF2-40B4-BE49-F238E27FC236}">
                <a16:creationId xmlns:a16="http://schemas.microsoft.com/office/drawing/2014/main" id="{5215F350-D513-4836-88C2-0F7DB3658EF5}"/>
              </a:ext>
            </a:extLst>
          </p:cNvPr>
          <p:cNvPicPr>
            <a:picLocks/>
          </p:cNvPicPr>
          <p:nvPr/>
        </p:nvPicPr>
        <p:blipFill rotWithShape="1">
          <a:blip r:embed="rId8"/>
          <a:srcRect b="10697"/>
          <a:stretch/>
        </p:blipFill>
        <p:spPr>
          <a:xfrm>
            <a:off x="8041994" y="2589289"/>
            <a:ext cx="3567394" cy="1937181"/>
          </a:xfrm>
          <a:prstGeom prst="rect">
            <a:avLst/>
          </a:prstGeom>
        </p:spPr>
      </p:pic>
      <p:sp>
        <p:nvSpPr>
          <p:cNvPr id="77" name="TextBox 76">
            <a:extLst>
              <a:ext uri="{FF2B5EF4-FFF2-40B4-BE49-F238E27FC236}">
                <a16:creationId xmlns:a16="http://schemas.microsoft.com/office/drawing/2014/main" id="{A6D8C64D-DDB5-4DE6-9E6C-0848C4793586}"/>
              </a:ext>
            </a:extLst>
          </p:cNvPr>
          <p:cNvSpPr txBox="1">
            <a:spLocks/>
          </p:cNvSpPr>
          <p:nvPr/>
        </p:nvSpPr>
        <p:spPr>
          <a:xfrm>
            <a:off x="584201" y="4627268"/>
            <a:ext cx="3567394" cy="800219"/>
          </a:xfrm>
          <a:prstGeom prst="rect">
            <a:avLst/>
          </a:prstGeom>
          <a:noFill/>
        </p:spPr>
        <p:txBody>
          <a:bodyPr wrap="square" lIns="0" tIns="0" rIns="0" bIns="0" rtlCol="0">
            <a:spAutoFit/>
          </a:bodyPr>
          <a:lstStyle/>
          <a:p>
            <a:pPr defTabSz="950938">
              <a:spcBef>
                <a:spcPts val="816"/>
              </a:spcBef>
              <a:buSzPct val="90000"/>
              <a:defRPr/>
            </a:pPr>
            <a:r>
              <a:rPr lang="en-US" sz="1300" dirty="0">
                <a:ln w="3175">
                  <a:noFill/>
                </a:ln>
                <a:solidFill>
                  <a:srgbClr val="0E0E0E"/>
                </a:solidFill>
                <a:latin typeface="Segoe UI"/>
                <a:cs typeface="Segoe UI Semibold" charset="0"/>
              </a:rPr>
              <a:t>“In the midst of the COVID-19 crisis, implementing Microsoft Teams provided our workforce with precisely the kind of help they would want from their IT department.</a:t>
            </a:r>
            <a:r>
              <a:rPr lang="de-DE" sz="1300" dirty="0">
                <a:ln w="3175">
                  <a:noFill/>
                </a:ln>
                <a:solidFill>
                  <a:srgbClr val="0E0E0E"/>
                </a:solidFill>
                <a:latin typeface="Segoe UI"/>
                <a:cs typeface="Segoe UI Semibold" charset="0"/>
              </a:rPr>
              <a:t>“</a:t>
            </a:r>
          </a:p>
        </p:txBody>
      </p:sp>
      <p:sp>
        <p:nvSpPr>
          <p:cNvPr id="78" name="TextBox 77">
            <a:extLst>
              <a:ext uri="{FF2B5EF4-FFF2-40B4-BE49-F238E27FC236}">
                <a16:creationId xmlns:a16="http://schemas.microsoft.com/office/drawing/2014/main" id="{79FA92EB-743C-46B6-AE72-54EEA795FD41}"/>
              </a:ext>
            </a:extLst>
          </p:cNvPr>
          <p:cNvSpPr txBox="1">
            <a:spLocks/>
          </p:cNvSpPr>
          <p:nvPr/>
        </p:nvSpPr>
        <p:spPr>
          <a:xfrm>
            <a:off x="8041994" y="4627268"/>
            <a:ext cx="3567394" cy="1000274"/>
          </a:xfrm>
          <a:prstGeom prst="rect">
            <a:avLst/>
          </a:prstGeom>
          <a:noFill/>
        </p:spPr>
        <p:txBody>
          <a:bodyPr wrap="square" lIns="0" tIns="0" rIns="0" bIns="0" rtlCol="0">
            <a:spAutoFit/>
          </a:bodyPr>
          <a:lstStyle/>
          <a:p>
            <a:pPr defTabSz="950938">
              <a:spcBef>
                <a:spcPts val="816"/>
              </a:spcBef>
              <a:buSzPct val="90000"/>
              <a:defRPr/>
            </a:pPr>
            <a:r>
              <a:rPr lang="en-US" sz="1300" dirty="0">
                <a:ln w="3175">
                  <a:noFill/>
                </a:ln>
                <a:solidFill>
                  <a:srgbClr val="0E0E0E"/>
                </a:solidFill>
                <a:latin typeface="Segoe UI"/>
                <a:cs typeface="Segoe UI Semibold" charset="0"/>
              </a:rPr>
              <a:t>“Before, I had to be in the same room to communicate with my coworkers. Using Teams chat is much easier, and it’s the way that our younger coworkers expect to communicate, so it makes working here more appealing for them.”</a:t>
            </a:r>
          </a:p>
        </p:txBody>
      </p:sp>
      <p:sp>
        <p:nvSpPr>
          <p:cNvPr id="79" name="TextBox 78">
            <a:extLst>
              <a:ext uri="{FF2B5EF4-FFF2-40B4-BE49-F238E27FC236}">
                <a16:creationId xmlns:a16="http://schemas.microsoft.com/office/drawing/2014/main" id="{9924C0DD-1A6B-4C11-A23D-32245F535BCA}"/>
              </a:ext>
            </a:extLst>
          </p:cNvPr>
          <p:cNvSpPr txBox="1">
            <a:spLocks/>
          </p:cNvSpPr>
          <p:nvPr/>
        </p:nvSpPr>
        <p:spPr>
          <a:xfrm>
            <a:off x="4313098" y="4627268"/>
            <a:ext cx="3567394" cy="1200329"/>
          </a:xfrm>
          <a:prstGeom prst="rect">
            <a:avLst/>
          </a:prstGeom>
          <a:noFill/>
        </p:spPr>
        <p:txBody>
          <a:bodyPr wrap="square" lIns="0" tIns="0" rIns="0" bIns="0" rtlCol="0">
            <a:spAutoFit/>
          </a:bodyPr>
          <a:lstStyle/>
          <a:p>
            <a:pPr defTabSz="950938">
              <a:spcBef>
                <a:spcPts val="816"/>
              </a:spcBef>
              <a:buSzPct val="90000"/>
              <a:defRPr/>
            </a:pPr>
            <a:r>
              <a:rPr lang="en-US" sz="1300" dirty="0">
                <a:ln w="3175">
                  <a:noFill/>
                </a:ln>
                <a:solidFill>
                  <a:srgbClr val="0E0E0E"/>
                </a:solidFill>
                <a:latin typeface="Segoe UI"/>
                <a:cs typeface="Segoe UI Semibold" charset="0"/>
              </a:rPr>
              <a:t>“Teams became the central communication platform, and the endless strings of emails and conference calls suddenly disappeared. </a:t>
            </a:r>
            <a:br>
              <a:rPr lang="en-US" sz="1300" dirty="0">
                <a:ln w="3175">
                  <a:noFill/>
                </a:ln>
                <a:solidFill>
                  <a:srgbClr val="0E0E0E"/>
                </a:solidFill>
                <a:latin typeface="Segoe UI"/>
                <a:cs typeface="Segoe UI Semibold" charset="0"/>
              </a:rPr>
            </a:br>
            <a:r>
              <a:rPr lang="en-US" sz="1300" dirty="0">
                <a:ln w="3175">
                  <a:noFill/>
                </a:ln>
                <a:solidFill>
                  <a:srgbClr val="0E0E0E"/>
                </a:solidFill>
                <a:latin typeface="Segoe UI"/>
                <a:cs typeface="Segoe UI Semibold" charset="0"/>
              </a:rPr>
              <a:t>Our colleagues keep telling us how great it was that we worked with them to make the change so quickly.”</a:t>
            </a:r>
            <a:endParaRPr lang="en-US" sz="1300" i="1" dirty="0">
              <a:ln w="3175">
                <a:noFill/>
              </a:ln>
              <a:solidFill>
                <a:srgbClr val="0E0E0E"/>
              </a:solidFill>
              <a:latin typeface="Segoe UI"/>
              <a:cs typeface="Segoe UI Semibold" charset="0"/>
            </a:endParaRPr>
          </a:p>
        </p:txBody>
      </p:sp>
      <p:sp>
        <p:nvSpPr>
          <p:cNvPr id="80" name="TextBox 79">
            <a:extLst>
              <a:ext uri="{FF2B5EF4-FFF2-40B4-BE49-F238E27FC236}">
                <a16:creationId xmlns:a16="http://schemas.microsoft.com/office/drawing/2014/main" id="{25F2D0DB-E61F-4D64-A02A-F93597830109}"/>
              </a:ext>
            </a:extLst>
          </p:cNvPr>
          <p:cNvSpPr txBox="1">
            <a:spLocks/>
          </p:cNvSpPr>
          <p:nvPr/>
        </p:nvSpPr>
        <p:spPr>
          <a:xfrm>
            <a:off x="584201" y="6098807"/>
            <a:ext cx="3567394" cy="200055"/>
          </a:xfrm>
          <a:prstGeom prst="rect">
            <a:avLst/>
          </a:prstGeom>
          <a:noFill/>
        </p:spPr>
        <p:txBody>
          <a:bodyPr wrap="square" lIns="0" tIns="0" rIns="0" bIns="0" rtlCol="0">
            <a:spAutoFit/>
          </a:bodyPr>
          <a:lstStyle/>
          <a:p>
            <a:pPr marL="60314" indent="-60314" defTabSz="950938">
              <a:spcBef>
                <a:spcPts val="816"/>
              </a:spcBef>
              <a:buSzPct val="90000"/>
              <a:defRPr/>
            </a:pPr>
            <a:r>
              <a:rPr lang="en-US" sz="1300" dirty="0">
                <a:ln w="3175">
                  <a:noFill/>
                </a:ln>
                <a:solidFill>
                  <a:schemeClr val="accent1"/>
                </a:solidFill>
                <a:latin typeface="+mj-lt"/>
                <a:cs typeface="Segoe UI Semibold" charset="0"/>
              </a:rPr>
              <a:t>IT project manager for collaboration</a:t>
            </a:r>
          </a:p>
        </p:txBody>
      </p:sp>
      <p:sp>
        <p:nvSpPr>
          <p:cNvPr id="81" name="TextBox 80">
            <a:extLst>
              <a:ext uri="{FF2B5EF4-FFF2-40B4-BE49-F238E27FC236}">
                <a16:creationId xmlns:a16="http://schemas.microsoft.com/office/drawing/2014/main" id="{ABE9F1EE-1711-4C9B-8B9D-2FC859276357}"/>
              </a:ext>
            </a:extLst>
          </p:cNvPr>
          <p:cNvSpPr txBox="1">
            <a:spLocks/>
          </p:cNvSpPr>
          <p:nvPr/>
        </p:nvSpPr>
        <p:spPr>
          <a:xfrm>
            <a:off x="8041994" y="6098807"/>
            <a:ext cx="3567394" cy="200055"/>
          </a:xfrm>
          <a:prstGeom prst="rect">
            <a:avLst/>
          </a:prstGeom>
          <a:noFill/>
        </p:spPr>
        <p:txBody>
          <a:bodyPr wrap="square" lIns="0" tIns="0" rIns="0" bIns="0" rtlCol="0">
            <a:spAutoFit/>
          </a:bodyPr>
          <a:lstStyle/>
          <a:p>
            <a:pPr defTabSz="950938">
              <a:spcBef>
                <a:spcPts val="816"/>
              </a:spcBef>
              <a:buSzPct val="90000"/>
              <a:defRPr/>
            </a:pPr>
            <a:r>
              <a:rPr lang="en-US" sz="1300" dirty="0">
                <a:ln w="3175">
                  <a:noFill/>
                </a:ln>
                <a:solidFill>
                  <a:schemeClr val="accent1"/>
                </a:solidFill>
                <a:latin typeface="+mj-lt"/>
                <a:cs typeface="Segoe UI Semibold" charset="0"/>
              </a:rPr>
              <a:t>Deputy Marketing Manager</a:t>
            </a:r>
          </a:p>
        </p:txBody>
      </p:sp>
      <p:sp>
        <p:nvSpPr>
          <p:cNvPr id="82" name="TextBox 81">
            <a:extLst>
              <a:ext uri="{FF2B5EF4-FFF2-40B4-BE49-F238E27FC236}">
                <a16:creationId xmlns:a16="http://schemas.microsoft.com/office/drawing/2014/main" id="{3D9E3A9D-009A-45AE-8E06-B203FD063B2E}"/>
              </a:ext>
            </a:extLst>
          </p:cNvPr>
          <p:cNvSpPr txBox="1">
            <a:spLocks/>
          </p:cNvSpPr>
          <p:nvPr/>
        </p:nvSpPr>
        <p:spPr>
          <a:xfrm>
            <a:off x="4313098" y="6098807"/>
            <a:ext cx="3567394" cy="200055"/>
          </a:xfrm>
          <a:prstGeom prst="rect">
            <a:avLst/>
          </a:prstGeom>
          <a:noFill/>
        </p:spPr>
        <p:txBody>
          <a:bodyPr wrap="square" lIns="0" tIns="0" rIns="0" bIns="0" rtlCol="0">
            <a:spAutoFit/>
          </a:bodyPr>
          <a:lstStyle/>
          <a:p>
            <a:pPr defTabSz="950938">
              <a:spcBef>
                <a:spcPts val="816"/>
              </a:spcBef>
              <a:buSzPct val="90000"/>
              <a:defRPr/>
            </a:pPr>
            <a:r>
              <a:rPr lang="en-US" sz="1300" dirty="0">
                <a:ln w="3175">
                  <a:noFill/>
                </a:ln>
                <a:solidFill>
                  <a:schemeClr val="accent1"/>
                </a:solidFill>
                <a:latin typeface="+mj-lt"/>
                <a:cs typeface="Segoe UI Semibold" charset="0"/>
              </a:rPr>
              <a:t>Head of IT</a:t>
            </a:r>
          </a:p>
        </p:txBody>
      </p:sp>
      <p:sp>
        <p:nvSpPr>
          <p:cNvPr id="83" name="TextBox 82">
            <a:extLst>
              <a:ext uri="{FF2B5EF4-FFF2-40B4-BE49-F238E27FC236}">
                <a16:creationId xmlns:a16="http://schemas.microsoft.com/office/drawing/2014/main" id="{2F383208-716D-4B4C-8A9B-856D0C516184}"/>
              </a:ext>
            </a:extLst>
          </p:cNvPr>
          <p:cNvSpPr txBox="1">
            <a:spLocks/>
          </p:cNvSpPr>
          <p:nvPr/>
        </p:nvSpPr>
        <p:spPr>
          <a:xfrm>
            <a:off x="584201" y="5864073"/>
            <a:ext cx="3567394" cy="246221"/>
          </a:xfrm>
          <a:prstGeom prst="rect">
            <a:avLst/>
          </a:prstGeom>
          <a:noFill/>
        </p:spPr>
        <p:txBody>
          <a:bodyPr wrap="square" lIns="0" tIns="0" rIns="0" bIns="0" rtlCol="0">
            <a:spAutoFit/>
          </a:bodyPr>
          <a:lstStyle/>
          <a:p>
            <a:pPr marL="60314" indent="-60314" defTabSz="950938">
              <a:spcBef>
                <a:spcPts val="816"/>
              </a:spcBef>
              <a:buSzPct val="90000"/>
              <a:defRPr/>
            </a:pPr>
            <a:r>
              <a:rPr lang="en-US" sz="1600" dirty="0">
                <a:ln w="3175">
                  <a:noFill/>
                </a:ln>
                <a:solidFill>
                  <a:schemeClr val="accent1"/>
                </a:solidFill>
                <a:latin typeface="+mj-lt"/>
                <a:cs typeface="Segoe UI Semibold" charset="0"/>
              </a:rPr>
              <a:t>Alexander </a:t>
            </a:r>
            <a:r>
              <a:rPr lang="en-US" sz="1600" dirty="0" err="1">
                <a:ln w="3175">
                  <a:noFill/>
                </a:ln>
                <a:solidFill>
                  <a:schemeClr val="accent1"/>
                </a:solidFill>
                <a:latin typeface="+mj-lt"/>
                <a:cs typeface="Segoe UI Semibold" charset="0"/>
              </a:rPr>
              <a:t>Strothmann</a:t>
            </a:r>
            <a:endParaRPr lang="en-US" sz="1600" dirty="0">
              <a:ln w="3175">
                <a:noFill/>
              </a:ln>
              <a:solidFill>
                <a:schemeClr val="accent1"/>
              </a:solidFill>
              <a:latin typeface="+mj-lt"/>
              <a:cs typeface="Segoe UI Semibold" charset="0"/>
            </a:endParaRPr>
          </a:p>
        </p:txBody>
      </p:sp>
      <p:sp>
        <p:nvSpPr>
          <p:cNvPr id="84" name="TextBox 83">
            <a:extLst>
              <a:ext uri="{FF2B5EF4-FFF2-40B4-BE49-F238E27FC236}">
                <a16:creationId xmlns:a16="http://schemas.microsoft.com/office/drawing/2014/main" id="{A0EF78BE-BA20-4CEA-9A51-189D80663410}"/>
              </a:ext>
            </a:extLst>
          </p:cNvPr>
          <p:cNvSpPr txBox="1">
            <a:spLocks/>
          </p:cNvSpPr>
          <p:nvPr/>
        </p:nvSpPr>
        <p:spPr>
          <a:xfrm>
            <a:off x="8041994" y="5864073"/>
            <a:ext cx="3567394" cy="246221"/>
          </a:xfrm>
          <a:prstGeom prst="rect">
            <a:avLst/>
          </a:prstGeom>
          <a:noFill/>
        </p:spPr>
        <p:txBody>
          <a:bodyPr wrap="square" lIns="0" tIns="0" rIns="0" bIns="0" rtlCol="0">
            <a:spAutoFit/>
          </a:bodyPr>
          <a:lstStyle/>
          <a:p>
            <a:pPr defTabSz="950938">
              <a:spcBef>
                <a:spcPts val="816"/>
              </a:spcBef>
              <a:buSzPct val="90000"/>
              <a:defRPr/>
            </a:pPr>
            <a:r>
              <a:rPr lang="en-US" sz="1600" dirty="0">
                <a:ln w="3175">
                  <a:noFill/>
                </a:ln>
                <a:solidFill>
                  <a:schemeClr val="accent1"/>
                </a:solidFill>
                <a:latin typeface="+mj-lt"/>
                <a:cs typeface="Segoe UI Semibold" charset="0"/>
              </a:rPr>
              <a:t>Fabian </a:t>
            </a:r>
            <a:r>
              <a:rPr lang="en-US" sz="1600" dirty="0" err="1">
                <a:ln w="3175">
                  <a:noFill/>
                </a:ln>
                <a:solidFill>
                  <a:schemeClr val="accent1"/>
                </a:solidFill>
                <a:latin typeface="+mj-lt"/>
                <a:cs typeface="Segoe UI Semibold" charset="0"/>
              </a:rPr>
              <a:t>Haeberlein</a:t>
            </a:r>
            <a:endParaRPr lang="en-US" sz="1600" dirty="0">
              <a:ln w="3175">
                <a:noFill/>
              </a:ln>
              <a:solidFill>
                <a:schemeClr val="accent1"/>
              </a:solidFill>
              <a:latin typeface="+mj-lt"/>
              <a:cs typeface="Segoe UI Semibold" charset="0"/>
            </a:endParaRPr>
          </a:p>
        </p:txBody>
      </p:sp>
      <p:sp>
        <p:nvSpPr>
          <p:cNvPr id="85" name="TextBox 84">
            <a:extLst>
              <a:ext uri="{FF2B5EF4-FFF2-40B4-BE49-F238E27FC236}">
                <a16:creationId xmlns:a16="http://schemas.microsoft.com/office/drawing/2014/main" id="{CBADAD25-D282-40A0-A869-60765D68CC93}"/>
              </a:ext>
            </a:extLst>
          </p:cNvPr>
          <p:cNvSpPr txBox="1">
            <a:spLocks/>
          </p:cNvSpPr>
          <p:nvPr/>
        </p:nvSpPr>
        <p:spPr>
          <a:xfrm>
            <a:off x="4313098" y="5864073"/>
            <a:ext cx="3567394" cy="246221"/>
          </a:xfrm>
          <a:prstGeom prst="rect">
            <a:avLst/>
          </a:prstGeom>
          <a:noFill/>
        </p:spPr>
        <p:txBody>
          <a:bodyPr wrap="square" lIns="0" tIns="0" rIns="0" bIns="0" rtlCol="0">
            <a:spAutoFit/>
          </a:bodyPr>
          <a:lstStyle/>
          <a:p>
            <a:pPr defTabSz="950938">
              <a:spcBef>
                <a:spcPts val="816"/>
              </a:spcBef>
              <a:buSzPct val="90000"/>
              <a:defRPr/>
            </a:pPr>
            <a:r>
              <a:rPr lang="en-US" sz="1600" dirty="0">
                <a:ln w="3175">
                  <a:noFill/>
                </a:ln>
                <a:solidFill>
                  <a:schemeClr val="accent1"/>
                </a:solidFill>
                <a:latin typeface="+mj-lt"/>
                <a:cs typeface="Segoe UI Semibold" charset="0"/>
              </a:rPr>
              <a:t>Johannes Stoll</a:t>
            </a:r>
          </a:p>
        </p:txBody>
      </p:sp>
    </p:spTree>
    <p:extLst>
      <p:ext uri="{BB962C8B-B14F-4D97-AF65-F5344CB8AC3E}">
        <p14:creationId xmlns:p14="http://schemas.microsoft.com/office/powerpoint/2010/main" val="14411948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EC931-629E-4B80-B42C-3D26F5384B13}"/>
              </a:ext>
            </a:extLst>
          </p:cNvPr>
          <p:cNvSpPr/>
          <p:nvPr/>
        </p:nvSpPr>
        <p:spPr bwMode="auto">
          <a:xfrm>
            <a:off x="882" y="4403281"/>
            <a:ext cx="12434711" cy="718208"/>
          </a:xfrm>
          <a:prstGeom prst="rect">
            <a:avLst/>
          </a:prstGeom>
          <a:solidFill>
            <a:srgbClr val="7D7C7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8F53121A-7C4E-457E-BA3E-CD85517F7262}"/>
              </a:ext>
            </a:extLst>
          </p:cNvPr>
          <p:cNvSpPr/>
          <p:nvPr/>
        </p:nvSpPr>
        <p:spPr bwMode="auto">
          <a:xfrm>
            <a:off x="1115032" y="2111141"/>
            <a:ext cx="1789149" cy="12624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2F2F2F"/>
                </a:solidFill>
                <a:latin typeface="Segoe UI"/>
                <a:ea typeface="Segoe UI" pitchFamily="34" charset="0"/>
                <a:cs typeface="Segoe UI" pitchFamily="34" charset="0"/>
              </a:rPr>
              <a:t>Envision teamwork for your organization</a:t>
            </a:r>
          </a:p>
        </p:txBody>
      </p:sp>
      <p:pic>
        <p:nvPicPr>
          <p:cNvPr id="21" name="Graphic 20" descr="Marker">
            <a:extLst>
              <a:ext uri="{FF2B5EF4-FFF2-40B4-BE49-F238E27FC236}">
                <a16:creationId xmlns:a16="http://schemas.microsoft.com/office/drawing/2014/main" id="{E611752B-E046-482C-B12B-12CFE96D7F8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2586" y="3956755"/>
            <a:ext cx="635099" cy="505146"/>
          </a:xfrm>
          <a:prstGeom prst="rect">
            <a:avLst/>
          </a:prstGeom>
        </p:spPr>
      </p:pic>
      <p:sp>
        <p:nvSpPr>
          <p:cNvPr id="22" name="Rectangle 21">
            <a:extLst>
              <a:ext uri="{FF2B5EF4-FFF2-40B4-BE49-F238E27FC236}">
                <a16:creationId xmlns:a16="http://schemas.microsoft.com/office/drawing/2014/main" id="{93802594-224C-4469-A9A2-90BC6FBAA0C7}"/>
              </a:ext>
            </a:extLst>
          </p:cNvPr>
          <p:cNvSpPr/>
          <p:nvPr/>
        </p:nvSpPr>
        <p:spPr bwMode="auto">
          <a:xfrm>
            <a:off x="2986454" y="2204452"/>
            <a:ext cx="1089965" cy="12624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E6E6E6">
                    <a:lumMod val="10000"/>
                  </a:srgbClr>
                </a:solidFill>
                <a:latin typeface="Segoe UI"/>
                <a:ea typeface="Segoe UI" pitchFamily="34" charset="0"/>
                <a:cs typeface="Segoe UI" pitchFamily="34" charset="0"/>
              </a:rPr>
              <a:t>Pilot Teams</a:t>
            </a:r>
          </a:p>
        </p:txBody>
      </p:sp>
      <p:sp>
        <p:nvSpPr>
          <p:cNvPr id="23" name="Rectangle 22">
            <a:extLst>
              <a:ext uri="{FF2B5EF4-FFF2-40B4-BE49-F238E27FC236}">
                <a16:creationId xmlns:a16="http://schemas.microsoft.com/office/drawing/2014/main" id="{071CDAFE-D563-4287-8864-9F922E8083DF}"/>
              </a:ext>
            </a:extLst>
          </p:cNvPr>
          <p:cNvSpPr/>
          <p:nvPr/>
        </p:nvSpPr>
        <p:spPr bwMode="auto">
          <a:xfrm>
            <a:off x="4423751" y="2203256"/>
            <a:ext cx="1335121" cy="12624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E6E6E6">
                    <a:lumMod val="10000"/>
                  </a:srgbClr>
                </a:solidFill>
                <a:latin typeface="Segoe UI"/>
                <a:ea typeface="Segoe UI" pitchFamily="34" charset="0"/>
                <a:cs typeface="Segoe UI" pitchFamily="34" charset="0"/>
              </a:rPr>
              <a:t>Deploy Teams</a:t>
            </a:r>
          </a:p>
        </p:txBody>
      </p:sp>
      <p:sp>
        <p:nvSpPr>
          <p:cNvPr id="24" name="Rectangle 23">
            <a:extLst>
              <a:ext uri="{FF2B5EF4-FFF2-40B4-BE49-F238E27FC236}">
                <a16:creationId xmlns:a16="http://schemas.microsoft.com/office/drawing/2014/main" id="{52C805FA-A982-4082-A3F0-F49F8F3F4CC6}"/>
              </a:ext>
            </a:extLst>
          </p:cNvPr>
          <p:cNvSpPr/>
          <p:nvPr/>
        </p:nvSpPr>
        <p:spPr bwMode="auto">
          <a:xfrm>
            <a:off x="6973926" y="2212387"/>
            <a:ext cx="1414491" cy="12624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E6E6E6">
                    <a:lumMod val="10000"/>
                  </a:srgbClr>
                </a:solidFill>
                <a:latin typeface="Segoe UI"/>
                <a:ea typeface="Segoe UI" pitchFamily="34" charset="0"/>
                <a:cs typeface="Segoe UI" pitchFamily="34" charset="0"/>
              </a:rPr>
              <a:t>Grow Teams adoption</a:t>
            </a:r>
          </a:p>
        </p:txBody>
      </p:sp>
      <p:sp>
        <p:nvSpPr>
          <p:cNvPr id="25" name="Rectangle 24">
            <a:extLst>
              <a:ext uri="{FF2B5EF4-FFF2-40B4-BE49-F238E27FC236}">
                <a16:creationId xmlns:a16="http://schemas.microsoft.com/office/drawing/2014/main" id="{CE19AFA7-1DEB-4D94-A574-157224E2C3E2}"/>
              </a:ext>
            </a:extLst>
          </p:cNvPr>
          <p:cNvSpPr/>
          <p:nvPr/>
        </p:nvSpPr>
        <p:spPr bwMode="auto">
          <a:xfrm>
            <a:off x="8317931" y="2111700"/>
            <a:ext cx="1616052" cy="12624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E6E6E6">
                    <a:lumMod val="10000"/>
                  </a:srgbClr>
                </a:solidFill>
                <a:latin typeface="Segoe UI"/>
                <a:ea typeface="Segoe UI" pitchFamily="34" charset="0"/>
                <a:cs typeface="Segoe UI" pitchFamily="34" charset="0"/>
              </a:rPr>
              <a:t>Plan your upgrade to Teams O</a:t>
            </a:r>
            <a:r>
              <a:rPr lang="en-US" sz="1428" dirty="0" err="1">
                <a:solidFill>
                  <a:srgbClr val="E6E6E6">
                    <a:lumMod val="10000"/>
                  </a:srgbClr>
                </a:solidFill>
                <a:latin typeface="Segoe UI"/>
                <a:ea typeface="Segoe UI" pitchFamily="34" charset="0"/>
                <a:cs typeface="Segoe UI" pitchFamily="34" charset="0"/>
              </a:rPr>
              <a:t>nly</a:t>
            </a:r>
            <a:endParaRPr lang="en-US" sz="1428" dirty="0">
              <a:solidFill>
                <a:srgbClr val="E6E6E6">
                  <a:lumMod val="10000"/>
                </a:srgbClr>
              </a:solidFill>
              <a:latin typeface="Segoe UI"/>
              <a:ea typeface="Segoe UI" pitchFamily="34" charset="0"/>
              <a:cs typeface="Segoe UI" pitchFamily="34" charset="0"/>
            </a:endParaRPr>
          </a:p>
        </p:txBody>
      </p:sp>
      <p:grpSp>
        <p:nvGrpSpPr>
          <p:cNvPr id="27" name="Group 26">
            <a:extLst>
              <a:ext uri="{FF2B5EF4-FFF2-40B4-BE49-F238E27FC236}">
                <a16:creationId xmlns:a16="http://schemas.microsoft.com/office/drawing/2014/main" id="{AE0DB3AF-B2D2-4BFA-B873-50C2E5DE0F8A}"/>
              </a:ext>
            </a:extLst>
          </p:cNvPr>
          <p:cNvGrpSpPr/>
          <p:nvPr/>
        </p:nvGrpSpPr>
        <p:grpSpPr>
          <a:xfrm>
            <a:off x="292950" y="2992760"/>
            <a:ext cx="830907" cy="858972"/>
            <a:chOff x="166581" y="4359707"/>
            <a:chExt cx="814689" cy="842206"/>
          </a:xfrm>
          <a:noFill/>
        </p:grpSpPr>
        <p:sp>
          <p:nvSpPr>
            <p:cNvPr id="28" name="Oval 27">
              <a:extLst>
                <a:ext uri="{FF2B5EF4-FFF2-40B4-BE49-F238E27FC236}">
                  <a16:creationId xmlns:a16="http://schemas.microsoft.com/office/drawing/2014/main" id="{670CBD6B-1B79-4684-A390-C7F288A215F2}"/>
                </a:ext>
              </a:extLst>
            </p:cNvPr>
            <p:cNvSpPr/>
            <p:nvPr/>
          </p:nvSpPr>
          <p:spPr bwMode="auto">
            <a:xfrm>
              <a:off x="262573" y="4487297"/>
              <a:ext cx="640606" cy="640606"/>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5AA0C92E-0935-4348-BF74-F85DA41A65BF}"/>
                </a:ext>
              </a:extLst>
            </p:cNvPr>
            <p:cNvSpPr/>
            <p:nvPr/>
          </p:nvSpPr>
          <p:spPr bwMode="auto">
            <a:xfrm>
              <a:off x="213724" y="4451999"/>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014AA4D1-5729-431C-887A-F6D0C474C27E}"/>
                </a:ext>
              </a:extLst>
            </p:cNvPr>
            <p:cNvSpPr/>
            <p:nvPr/>
          </p:nvSpPr>
          <p:spPr bwMode="auto">
            <a:xfrm>
              <a:off x="551059" y="4797790"/>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1" name="Picture 30">
              <a:extLst>
                <a:ext uri="{FF2B5EF4-FFF2-40B4-BE49-F238E27FC236}">
                  <a16:creationId xmlns:a16="http://schemas.microsoft.com/office/drawing/2014/main" id="{80E7CDC5-1816-4E88-8347-1F511DC48D2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a:grpFill/>
          </p:spPr>
        </p:pic>
      </p:grpSp>
      <p:grpSp>
        <p:nvGrpSpPr>
          <p:cNvPr id="5" name="Group 4">
            <a:extLst>
              <a:ext uri="{FF2B5EF4-FFF2-40B4-BE49-F238E27FC236}">
                <a16:creationId xmlns:a16="http://schemas.microsoft.com/office/drawing/2014/main" id="{91964631-37B5-4ED8-9C2C-93BF7CD5FE95}"/>
              </a:ext>
            </a:extLst>
          </p:cNvPr>
          <p:cNvGrpSpPr/>
          <p:nvPr/>
        </p:nvGrpSpPr>
        <p:grpSpPr>
          <a:xfrm>
            <a:off x="1701691" y="3355568"/>
            <a:ext cx="686499" cy="1049787"/>
            <a:chOff x="1667611" y="3290072"/>
            <a:chExt cx="673099" cy="1029296"/>
          </a:xfrm>
        </p:grpSpPr>
        <p:sp>
          <p:nvSpPr>
            <p:cNvPr id="86" name="Rectangle: Rounded Corners 85">
              <a:extLst>
                <a:ext uri="{FF2B5EF4-FFF2-40B4-BE49-F238E27FC236}">
                  <a16:creationId xmlns:a16="http://schemas.microsoft.com/office/drawing/2014/main" id="{A821A4CA-945D-4979-8F5F-D58A61879686}"/>
                </a:ext>
              </a:extLst>
            </p:cNvPr>
            <p:cNvSpPr/>
            <p:nvPr/>
          </p:nvSpPr>
          <p:spPr bwMode="auto">
            <a:xfrm>
              <a:off x="1667611" y="3290072"/>
              <a:ext cx="571495" cy="755112"/>
            </a:xfrm>
            <a:prstGeom prst="roundRect">
              <a:avLst/>
            </a:prstGeom>
            <a:solidFill>
              <a:schemeClr val="bg2"/>
            </a:solidFill>
            <a:ln w="34925">
              <a:solidFill>
                <a:srgbClr val="7D7C7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87" name="Straight Connector 86">
              <a:extLst>
                <a:ext uri="{FF2B5EF4-FFF2-40B4-BE49-F238E27FC236}">
                  <a16:creationId xmlns:a16="http://schemas.microsoft.com/office/drawing/2014/main" id="{31E9F6B7-8D59-4164-86E3-94EDC62A218B}"/>
                </a:ext>
              </a:extLst>
            </p:cNvPr>
            <p:cNvCxnSpPr>
              <a:cxnSpLocks/>
              <a:stCxn id="86" idx="2"/>
            </p:cNvCxnSpPr>
            <p:nvPr/>
          </p:nvCxnSpPr>
          <p:spPr>
            <a:xfrm>
              <a:off x="1953359" y="4045184"/>
              <a:ext cx="0" cy="274184"/>
            </a:xfrm>
            <a:prstGeom prst="line">
              <a:avLst/>
            </a:prstGeom>
            <a:ln w="101600">
              <a:solidFill>
                <a:srgbClr val="7D7C7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004484AD-5B36-42D8-9660-39514C2B06D5}"/>
                </a:ext>
              </a:extLst>
            </p:cNvPr>
            <p:cNvSpPr/>
            <p:nvPr/>
          </p:nvSpPr>
          <p:spPr bwMode="auto">
            <a:xfrm>
              <a:off x="1712062" y="3328668"/>
              <a:ext cx="484717" cy="682664"/>
            </a:xfrm>
            <a:prstGeom prst="roundRect">
              <a:avLst>
                <a:gd name="adj" fmla="val 10185"/>
              </a:avLst>
            </a:prstGeom>
            <a:solidFill>
              <a:srgbClr val="7D7C7D"/>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1" name="Rectangle 90">
              <a:extLst>
                <a:ext uri="{FF2B5EF4-FFF2-40B4-BE49-F238E27FC236}">
                  <a16:creationId xmlns:a16="http://schemas.microsoft.com/office/drawing/2014/main" id="{543F3DA4-991C-4DAF-88BE-9D29FB7A66FB}"/>
                </a:ext>
              </a:extLst>
            </p:cNvPr>
            <p:cNvSpPr/>
            <p:nvPr/>
          </p:nvSpPr>
          <p:spPr>
            <a:xfrm>
              <a:off x="1735343" y="3352163"/>
              <a:ext cx="605367" cy="657424"/>
            </a:xfrm>
            <a:prstGeom prst="rect">
              <a:avLst/>
            </a:prstGeom>
          </p:spPr>
          <p:txBody>
            <a:bodyPr wrap="square">
              <a:spAutoFit/>
            </a:bodyPr>
            <a:lstStyle/>
            <a:p>
              <a:pPr defTabSz="932597">
                <a:defRPr/>
              </a:pPr>
              <a:r>
                <a:rPr lang="en-US" sz="3672" dirty="0">
                  <a:solidFill>
                    <a:srgbClr val="FFFFFF"/>
                  </a:solidFill>
                  <a:latin typeface="Segoe UI"/>
                  <a:ea typeface="Segoe UI" pitchFamily="34" charset="0"/>
                  <a:cs typeface="Segoe UI" pitchFamily="34" charset="0"/>
                </a:rPr>
                <a:t>1</a:t>
              </a:r>
              <a:endParaRPr lang="en-US" sz="3672" dirty="0">
                <a:solidFill>
                  <a:srgbClr val="FFFFFF"/>
                </a:solidFill>
                <a:latin typeface="Segoe UI"/>
              </a:endParaRPr>
            </a:p>
          </p:txBody>
        </p:sp>
      </p:grpSp>
      <p:grpSp>
        <p:nvGrpSpPr>
          <p:cNvPr id="11" name="Group 10">
            <a:extLst>
              <a:ext uri="{FF2B5EF4-FFF2-40B4-BE49-F238E27FC236}">
                <a16:creationId xmlns:a16="http://schemas.microsoft.com/office/drawing/2014/main" id="{5292E731-3DF3-4E35-9B7C-E0EBCADD1A52}"/>
              </a:ext>
            </a:extLst>
          </p:cNvPr>
          <p:cNvGrpSpPr/>
          <p:nvPr/>
        </p:nvGrpSpPr>
        <p:grpSpPr>
          <a:xfrm>
            <a:off x="3247941" y="3355568"/>
            <a:ext cx="690816" cy="1049787"/>
            <a:chOff x="3183681" y="3290072"/>
            <a:chExt cx="677332" cy="1029296"/>
          </a:xfrm>
        </p:grpSpPr>
        <p:sp>
          <p:nvSpPr>
            <p:cNvPr id="93" name="Rectangle: Rounded Corners 92">
              <a:extLst>
                <a:ext uri="{FF2B5EF4-FFF2-40B4-BE49-F238E27FC236}">
                  <a16:creationId xmlns:a16="http://schemas.microsoft.com/office/drawing/2014/main" id="{804A1EDC-66A8-42ED-A951-C303D5CFB878}"/>
                </a:ext>
              </a:extLst>
            </p:cNvPr>
            <p:cNvSpPr/>
            <p:nvPr/>
          </p:nvSpPr>
          <p:spPr bwMode="auto">
            <a:xfrm>
              <a:off x="3183681" y="3290072"/>
              <a:ext cx="571495" cy="755112"/>
            </a:xfrm>
            <a:prstGeom prst="roundRect">
              <a:avLst/>
            </a:prstGeom>
            <a:solidFill>
              <a:schemeClr val="bg2"/>
            </a:solidFill>
            <a:ln w="34925">
              <a:solidFill>
                <a:srgbClr val="7D7C7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94" name="Straight Connector 93">
              <a:extLst>
                <a:ext uri="{FF2B5EF4-FFF2-40B4-BE49-F238E27FC236}">
                  <a16:creationId xmlns:a16="http://schemas.microsoft.com/office/drawing/2014/main" id="{D8D6881A-9F6D-4678-B720-F51BAF07AEE7}"/>
                </a:ext>
              </a:extLst>
            </p:cNvPr>
            <p:cNvCxnSpPr>
              <a:cxnSpLocks/>
              <a:stCxn id="93" idx="2"/>
            </p:cNvCxnSpPr>
            <p:nvPr/>
          </p:nvCxnSpPr>
          <p:spPr>
            <a:xfrm>
              <a:off x="3469429" y="4045184"/>
              <a:ext cx="0" cy="274184"/>
            </a:xfrm>
            <a:prstGeom prst="line">
              <a:avLst/>
            </a:prstGeom>
            <a:ln w="101600">
              <a:solidFill>
                <a:srgbClr val="7D7C7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5" name="Rectangle: Rounded Corners 94">
              <a:extLst>
                <a:ext uri="{FF2B5EF4-FFF2-40B4-BE49-F238E27FC236}">
                  <a16:creationId xmlns:a16="http://schemas.microsoft.com/office/drawing/2014/main" id="{5FAAAA07-EBFE-408C-8548-A86A650C4D99}"/>
                </a:ext>
              </a:extLst>
            </p:cNvPr>
            <p:cNvSpPr/>
            <p:nvPr/>
          </p:nvSpPr>
          <p:spPr bwMode="auto">
            <a:xfrm>
              <a:off x="3228132" y="3328668"/>
              <a:ext cx="484717" cy="682664"/>
            </a:xfrm>
            <a:prstGeom prst="roundRect">
              <a:avLst>
                <a:gd name="adj" fmla="val 10185"/>
              </a:avLst>
            </a:prstGeom>
            <a:solidFill>
              <a:srgbClr val="7D7C7D"/>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6" name="Rectangle 95">
              <a:extLst>
                <a:ext uri="{FF2B5EF4-FFF2-40B4-BE49-F238E27FC236}">
                  <a16:creationId xmlns:a16="http://schemas.microsoft.com/office/drawing/2014/main" id="{981A119F-60FF-4FC4-96E6-C797536E190F}"/>
                </a:ext>
              </a:extLst>
            </p:cNvPr>
            <p:cNvSpPr/>
            <p:nvPr/>
          </p:nvSpPr>
          <p:spPr>
            <a:xfrm>
              <a:off x="3255646" y="3344914"/>
              <a:ext cx="605367" cy="657424"/>
            </a:xfrm>
            <a:prstGeom prst="rect">
              <a:avLst/>
            </a:prstGeom>
          </p:spPr>
          <p:txBody>
            <a:bodyPr wrap="square">
              <a:spAutoFit/>
            </a:bodyPr>
            <a:lstStyle/>
            <a:p>
              <a:pPr defTabSz="932597">
                <a:defRPr/>
              </a:pPr>
              <a:r>
                <a:rPr lang="en-US" sz="3672" dirty="0">
                  <a:solidFill>
                    <a:srgbClr val="FFFFFF"/>
                  </a:solidFill>
                  <a:latin typeface="Segoe UI"/>
                  <a:ea typeface="Segoe UI" pitchFamily="34" charset="0"/>
                  <a:cs typeface="Segoe UI" pitchFamily="34" charset="0"/>
                </a:rPr>
                <a:t>2</a:t>
              </a:r>
              <a:endParaRPr lang="en-US" sz="3672" dirty="0">
                <a:solidFill>
                  <a:srgbClr val="FFFFFF"/>
                </a:solidFill>
                <a:latin typeface="Segoe UI"/>
              </a:endParaRPr>
            </a:p>
          </p:txBody>
        </p:sp>
      </p:grpSp>
      <p:grpSp>
        <p:nvGrpSpPr>
          <p:cNvPr id="12" name="Group 11">
            <a:extLst>
              <a:ext uri="{FF2B5EF4-FFF2-40B4-BE49-F238E27FC236}">
                <a16:creationId xmlns:a16="http://schemas.microsoft.com/office/drawing/2014/main" id="{C4358AE8-DB06-4BD0-BD6E-BF5D88112908}"/>
              </a:ext>
            </a:extLst>
          </p:cNvPr>
          <p:cNvGrpSpPr/>
          <p:nvPr/>
        </p:nvGrpSpPr>
        <p:grpSpPr>
          <a:xfrm>
            <a:off x="4778243" y="3360680"/>
            <a:ext cx="695134" cy="1049787"/>
            <a:chOff x="4684113" y="3295084"/>
            <a:chExt cx="681566" cy="1029296"/>
          </a:xfrm>
        </p:grpSpPr>
        <p:sp>
          <p:nvSpPr>
            <p:cNvPr id="98" name="Rectangle: Rounded Corners 97">
              <a:extLst>
                <a:ext uri="{FF2B5EF4-FFF2-40B4-BE49-F238E27FC236}">
                  <a16:creationId xmlns:a16="http://schemas.microsoft.com/office/drawing/2014/main" id="{57CC1446-AFDB-4E63-B07B-EE022DCAE1D7}"/>
                </a:ext>
              </a:extLst>
            </p:cNvPr>
            <p:cNvSpPr/>
            <p:nvPr/>
          </p:nvSpPr>
          <p:spPr bwMode="auto">
            <a:xfrm>
              <a:off x="4684113" y="3295084"/>
              <a:ext cx="571495" cy="755112"/>
            </a:xfrm>
            <a:prstGeom prst="roundRect">
              <a:avLst/>
            </a:prstGeom>
            <a:solidFill>
              <a:schemeClr val="bg2"/>
            </a:solidFill>
            <a:ln w="34925">
              <a:solidFill>
                <a:srgbClr val="7D7C7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99" name="Straight Connector 98">
              <a:extLst>
                <a:ext uri="{FF2B5EF4-FFF2-40B4-BE49-F238E27FC236}">
                  <a16:creationId xmlns:a16="http://schemas.microsoft.com/office/drawing/2014/main" id="{F201A672-AF4C-4C19-9754-E0868AA46A02}"/>
                </a:ext>
              </a:extLst>
            </p:cNvPr>
            <p:cNvCxnSpPr>
              <a:cxnSpLocks/>
              <a:stCxn id="98" idx="2"/>
            </p:cNvCxnSpPr>
            <p:nvPr/>
          </p:nvCxnSpPr>
          <p:spPr>
            <a:xfrm>
              <a:off x="4969861" y="4050196"/>
              <a:ext cx="0" cy="274184"/>
            </a:xfrm>
            <a:prstGeom prst="line">
              <a:avLst/>
            </a:prstGeom>
            <a:ln w="101600">
              <a:solidFill>
                <a:srgbClr val="7D7C7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E823F63A-0BDC-49E8-95AF-EF97E9EE3B83}"/>
                </a:ext>
              </a:extLst>
            </p:cNvPr>
            <p:cNvSpPr/>
            <p:nvPr/>
          </p:nvSpPr>
          <p:spPr bwMode="auto">
            <a:xfrm>
              <a:off x="4728564" y="3333680"/>
              <a:ext cx="484717" cy="682664"/>
            </a:xfrm>
            <a:prstGeom prst="roundRect">
              <a:avLst>
                <a:gd name="adj" fmla="val 10185"/>
              </a:avLst>
            </a:prstGeom>
            <a:solidFill>
              <a:srgbClr val="7D7C7D"/>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1" name="Rectangle 100">
              <a:extLst>
                <a:ext uri="{FF2B5EF4-FFF2-40B4-BE49-F238E27FC236}">
                  <a16:creationId xmlns:a16="http://schemas.microsoft.com/office/drawing/2014/main" id="{A696EBC1-B154-4A4D-8416-EB2CD349BE37}"/>
                </a:ext>
              </a:extLst>
            </p:cNvPr>
            <p:cNvSpPr/>
            <p:nvPr/>
          </p:nvSpPr>
          <p:spPr>
            <a:xfrm>
              <a:off x="4760312" y="3357175"/>
              <a:ext cx="605367" cy="657424"/>
            </a:xfrm>
            <a:prstGeom prst="rect">
              <a:avLst/>
            </a:prstGeom>
          </p:spPr>
          <p:txBody>
            <a:bodyPr wrap="square">
              <a:spAutoFit/>
            </a:bodyPr>
            <a:lstStyle/>
            <a:p>
              <a:pPr defTabSz="932597">
                <a:defRPr/>
              </a:pPr>
              <a:r>
                <a:rPr lang="en-US" sz="3672">
                  <a:solidFill>
                    <a:srgbClr val="FFFFFF"/>
                  </a:solidFill>
                  <a:latin typeface="Segoe UI"/>
                  <a:ea typeface="Segoe UI" pitchFamily="34" charset="0"/>
                  <a:cs typeface="Segoe UI" pitchFamily="34" charset="0"/>
                </a:rPr>
                <a:t>3</a:t>
              </a:r>
              <a:endParaRPr lang="en-US" sz="3672">
                <a:solidFill>
                  <a:srgbClr val="FFFFFF"/>
                </a:solidFill>
                <a:latin typeface="Segoe UI"/>
              </a:endParaRPr>
            </a:p>
          </p:txBody>
        </p:sp>
      </p:grpSp>
      <p:grpSp>
        <p:nvGrpSpPr>
          <p:cNvPr id="14" name="Group 13">
            <a:extLst>
              <a:ext uri="{FF2B5EF4-FFF2-40B4-BE49-F238E27FC236}">
                <a16:creationId xmlns:a16="http://schemas.microsoft.com/office/drawing/2014/main" id="{92F284F7-F0FF-459E-95FB-A2756560C957}"/>
              </a:ext>
            </a:extLst>
          </p:cNvPr>
          <p:cNvGrpSpPr/>
          <p:nvPr/>
        </p:nvGrpSpPr>
        <p:grpSpPr>
          <a:xfrm>
            <a:off x="7398368" y="3353506"/>
            <a:ext cx="677863" cy="1049787"/>
            <a:chOff x="7253096" y="3288050"/>
            <a:chExt cx="664632" cy="1029296"/>
          </a:xfrm>
        </p:grpSpPr>
        <p:sp>
          <p:nvSpPr>
            <p:cNvPr id="103" name="Rectangle: Rounded Corners 102">
              <a:extLst>
                <a:ext uri="{FF2B5EF4-FFF2-40B4-BE49-F238E27FC236}">
                  <a16:creationId xmlns:a16="http://schemas.microsoft.com/office/drawing/2014/main" id="{D0028D30-E374-48D0-99DC-0424C786FDD9}"/>
                </a:ext>
              </a:extLst>
            </p:cNvPr>
            <p:cNvSpPr/>
            <p:nvPr/>
          </p:nvSpPr>
          <p:spPr bwMode="auto">
            <a:xfrm>
              <a:off x="7253096" y="3288050"/>
              <a:ext cx="571495" cy="755112"/>
            </a:xfrm>
            <a:prstGeom prst="roundRect">
              <a:avLst/>
            </a:prstGeom>
            <a:solidFill>
              <a:schemeClr val="bg2"/>
            </a:solidFill>
            <a:ln w="34925">
              <a:solidFill>
                <a:srgbClr val="7D7C7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04" name="Straight Connector 103">
              <a:extLst>
                <a:ext uri="{FF2B5EF4-FFF2-40B4-BE49-F238E27FC236}">
                  <a16:creationId xmlns:a16="http://schemas.microsoft.com/office/drawing/2014/main" id="{B8267327-B41D-4899-B344-2965361836C0}"/>
                </a:ext>
              </a:extLst>
            </p:cNvPr>
            <p:cNvCxnSpPr>
              <a:cxnSpLocks/>
              <a:stCxn id="103" idx="2"/>
            </p:cNvCxnSpPr>
            <p:nvPr/>
          </p:nvCxnSpPr>
          <p:spPr>
            <a:xfrm>
              <a:off x="7538844" y="4043162"/>
              <a:ext cx="0" cy="274184"/>
            </a:xfrm>
            <a:prstGeom prst="line">
              <a:avLst/>
            </a:prstGeom>
            <a:ln w="101600">
              <a:solidFill>
                <a:srgbClr val="7D7C7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BAA10B6E-2446-42FB-90B3-756DF34AB5EB}"/>
                </a:ext>
              </a:extLst>
            </p:cNvPr>
            <p:cNvSpPr/>
            <p:nvPr/>
          </p:nvSpPr>
          <p:spPr bwMode="auto">
            <a:xfrm>
              <a:off x="7297547" y="3326646"/>
              <a:ext cx="484717" cy="682664"/>
            </a:xfrm>
            <a:prstGeom prst="roundRect">
              <a:avLst>
                <a:gd name="adj" fmla="val 10185"/>
              </a:avLst>
            </a:prstGeom>
            <a:solidFill>
              <a:srgbClr val="7D7C7D"/>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6" name="Rectangle 105">
              <a:extLst>
                <a:ext uri="{FF2B5EF4-FFF2-40B4-BE49-F238E27FC236}">
                  <a16:creationId xmlns:a16="http://schemas.microsoft.com/office/drawing/2014/main" id="{1BB8699D-920F-43D9-910B-AA5751A5B30B}"/>
                </a:ext>
              </a:extLst>
            </p:cNvPr>
            <p:cNvSpPr/>
            <p:nvPr/>
          </p:nvSpPr>
          <p:spPr>
            <a:xfrm>
              <a:off x="7312361" y="3342892"/>
              <a:ext cx="605367" cy="657424"/>
            </a:xfrm>
            <a:prstGeom prst="rect">
              <a:avLst/>
            </a:prstGeom>
          </p:spPr>
          <p:txBody>
            <a:bodyPr wrap="square">
              <a:spAutoFit/>
            </a:bodyPr>
            <a:lstStyle/>
            <a:p>
              <a:pPr defTabSz="932597">
                <a:defRPr/>
              </a:pPr>
              <a:r>
                <a:rPr lang="en-US" sz="3672" dirty="0">
                  <a:solidFill>
                    <a:srgbClr val="FFFFFF"/>
                  </a:solidFill>
                  <a:latin typeface="Segoe UI"/>
                  <a:ea typeface="Segoe UI" pitchFamily="34" charset="0"/>
                  <a:cs typeface="Segoe UI" pitchFamily="34" charset="0"/>
                </a:rPr>
                <a:t>4</a:t>
              </a:r>
              <a:endParaRPr lang="en-US" sz="3672" dirty="0">
                <a:solidFill>
                  <a:srgbClr val="FFFFFF"/>
                </a:solidFill>
                <a:latin typeface="Segoe UI"/>
              </a:endParaRPr>
            </a:p>
          </p:txBody>
        </p:sp>
      </p:grpSp>
      <p:grpSp>
        <p:nvGrpSpPr>
          <p:cNvPr id="17" name="Group 16">
            <a:extLst>
              <a:ext uri="{FF2B5EF4-FFF2-40B4-BE49-F238E27FC236}">
                <a16:creationId xmlns:a16="http://schemas.microsoft.com/office/drawing/2014/main" id="{2DA844D4-C09F-45AD-A543-E3B4F436494D}"/>
              </a:ext>
            </a:extLst>
          </p:cNvPr>
          <p:cNvGrpSpPr/>
          <p:nvPr/>
        </p:nvGrpSpPr>
        <p:grpSpPr>
          <a:xfrm>
            <a:off x="9692085" y="2217569"/>
            <a:ext cx="1529376" cy="2194286"/>
            <a:chOff x="9502043" y="2174285"/>
            <a:chExt cx="1499524" cy="2151456"/>
          </a:xfrm>
        </p:grpSpPr>
        <p:sp>
          <p:nvSpPr>
            <p:cNvPr id="26" name="Rectangle 25">
              <a:extLst>
                <a:ext uri="{FF2B5EF4-FFF2-40B4-BE49-F238E27FC236}">
                  <a16:creationId xmlns:a16="http://schemas.microsoft.com/office/drawing/2014/main" id="{A2A88486-1D9A-4657-9216-9F3B8FEC5FAB}"/>
                </a:ext>
              </a:extLst>
            </p:cNvPr>
            <p:cNvSpPr/>
            <p:nvPr/>
          </p:nvSpPr>
          <p:spPr bwMode="auto">
            <a:xfrm>
              <a:off x="9502043" y="2174285"/>
              <a:ext cx="1499524" cy="12209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428" dirty="0">
                  <a:solidFill>
                    <a:srgbClr val="E6E6E6">
                      <a:lumMod val="10000"/>
                    </a:srgbClr>
                  </a:solidFill>
                  <a:latin typeface="Segoe UI"/>
                  <a:ea typeface="Segoe UI" pitchFamily="34" charset="0"/>
                  <a:cs typeface="Segoe UI" pitchFamily="34" charset="0"/>
                </a:rPr>
                <a:t>Upgrade to Teams Only</a:t>
              </a:r>
            </a:p>
          </p:txBody>
        </p:sp>
        <p:sp>
          <p:nvSpPr>
            <p:cNvPr id="113" name="Rectangle: Rounded Corners 112">
              <a:extLst>
                <a:ext uri="{FF2B5EF4-FFF2-40B4-BE49-F238E27FC236}">
                  <a16:creationId xmlns:a16="http://schemas.microsoft.com/office/drawing/2014/main" id="{F3D09CC6-984C-45E5-83EB-9D756B5503C1}"/>
                </a:ext>
              </a:extLst>
            </p:cNvPr>
            <p:cNvSpPr/>
            <p:nvPr/>
          </p:nvSpPr>
          <p:spPr bwMode="auto">
            <a:xfrm>
              <a:off x="9959651" y="3296445"/>
              <a:ext cx="571495" cy="755112"/>
            </a:xfrm>
            <a:prstGeom prst="roundRect">
              <a:avLst/>
            </a:prstGeom>
            <a:solidFill>
              <a:schemeClr val="bg2"/>
            </a:solidFill>
            <a:ln w="34925">
              <a:solidFill>
                <a:srgbClr val="7D7C7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14" name="Straight Connector 113">
              <a:extLst>
                <a:ext uri="{FF2B5EF4-FFF2-40B4-BE49-F238E27FC236}">
                  <a16:creationId xmlns:a16="http://schemas.microsoft.com/office/drawing/2014/main" id="{91E3EB67-D7FF-4A22-9899-BCD44F26534E}"/>
                </a:ext>
              </a:extLst>
            </p:cNvPr>
            <p:cNvCxnSpPr>
              <a:cxnSpLocks/>
              <a:stCxn id="113" idx="2"/>
            </p:cNvCxnSpPr>
            <p:nvPr/>
          </p:nvCxnSpPr>
          <p:spPr>
            <a:xfrm>
              <a:off x="10245399" y="4051557"/>
              <a:ext cx="0" cy="274184"/>
            </a:xfrm>
            <a:prstGeom prst="line">
              <a:avLst/>
            </a:prstGeom>
            <a:ln w="101600">
              <a:solidFill>
                <a:srgbClr val="7D7C7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3A25B291-CFE8-4089-829F-0B46A01F3661}"/>
                </a:ext>
              </a:extLst>
            </p:cNvPr>
            <p:cNvSpPr/>
            <p:nvPr/>
          </p:nvSpPr>
          <p:spPr bwMode="auto">
            <a:xfrm>
              <a:off x="10004102" y="3335041"/>
              <a:ext cx="484717" cy="682664"/>
            </a:xfrm>
            <a:prstGeom prst="roundRect">
              <a:avLst>
                <a:gd name="adj" fmla="val 10185"/>
              </a:avLst>
            </a:prstGeom>
            <a:solidFill>
              <a:srgbClr val="7D7C7D"/>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6" name="Rectangle 115">
              <a:extLst>
                <a:ext uri="{FF2B5EF4-FFF2-40B4-BE49-F238E27FC236}">
                  <a16:creationId xmlns:a16="http://schemas.microsoft.com/office/drawing/2014/main" id="{B835174A-8A9D-4B4B-BFE5-48B617FD1EA6}"/>
                </a:ext>
              </a:extLst>
            </p:cNvPr>
            <p:cNvSpPr/>
            <p:nvPr/>
          </p:nvSpPr>
          <p:spPr>
            <a:xfrm>
              <a:off x="10018916" y="3351287"/>
              <a:ext cx="605367" cy="657424"/>
            </a:xfrm>
            <a:prstGeom prst="rect">
              <a:avLst/>
            </a:prstGeom>
          </p:spPr>
          <p:txBody>
            <a:bodyPr wrap="square">
              <a:spAutoFit/>
            </a:bodyPr>
            <a:lstStyle/>
            <a:p>
              <a:pPr defTabSz="932597">
                <a:defRPr/>
              </a:pPr>
              <a:r>
                <a:rPr lang="en-US" sz="3672">
                  <a:solidFill>
                    <a:srgbClr val="FFFFFF"/>
                  </a:solidFill>
                  <a:latin typeface="Segoe UI"/>
                  <a:ea typeface="Segoe UI" pitchFamily="34" charset="0"/>
                  <a:cs typeface="Segoe UI" pitchFamily="34" charset="0"/>
                </a:rPr>
                <a:t>6</a:t>
              </a:r>
              <a:endParaRPr lang="en-US" sz="3672">
                <a:solidFill>
                  <a:srgbClr val="FFFFFF"/>
                </a:solidFill>
                <a:latin typeface="Segoe UI"/>
              </a:endParaRPr>
            </a:p>
          </p:txBody>
        </p:sp>
      </p:grpSp>
      <p:cxnSp>
        <p:nvCxnSpPr>
          <p:cNvPr id="130" name="Straight Arrow Connector 129">
            <a:extLst>
              <a:ext uri="{FF2B5EF4-FFF2-40B4-BE49-F238E27FC236}">
                <a16:creationId xmlns:a16="http://schemas.microsoft.com/office/drawing/2014/main" id="{95A93AD5-5BC2-451F-85FF-6BDFEF9009A1}"/>
              </a:ext>
            </a:extLst>
          </p:cNvPr>
          <p:cNvCxnSpPr>
            <a:cxnSpLocks/>
          </p:cNvCxnSpPr>
          <p:nvPr/>
        </p:nvCxnSpPr>
        <p:spPr>
          <a:xfrm>
            <a:off x="609664" y="4754328"/>
            <a:ext cx="11385532" cy="0"/>
          </a:xfrm>
          <a:prstGeom prst="straightConnector1">
            <a:avLst/>
          </a:prstGeom>
          <a:ln w="38100">
            <a:solidFill>
              <a:schemeClr val="bg2"/>
            </a:solidFill>
            <a:prstDash val="lgDash"/>
            <a:headEnd type="none"/>
            <a:tailEnd type="none" w="sm" len="sm"/>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FBC4BF6A-1E3F-4B4A-BCE1-5BA33629AE1D}"/>
              </a:ext>
            </a:extLst>
          </p:cNvPr>
          <p:cNvSpPr/>
          <p:nvPr/>
        </p:nvSpPr>
        <p:spPr bwMode="auto">
          <a:xfrm>
            <a:off x="881" y="4501831"/>
            <a:ext cx="1489575" cy="549052"/>
          </a:xfrm>
          <a:prstGeom prst="rect">
            <a:avLst/>
          </a:prstGeom>
          <a:solidFill>
            <a:srgbClr val="7D7C7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836" b="1" dirty="0">
                <a:solidFill>
                  <a:srgbClr val="E6E6E6"/>
                </a:solidFill>
                <a:latin typeface="Segoe UI Semibold" panose="020B0702040204020203" pitchFamily="34" charset="0"/>
                <a:ea typeface="Segoe UI" pitchFamily="34" charset="0"/>
                <a:cs typeface="Segoe UI Semibold" panose="020B0702040204020203" pitchFamily="34" charset="0"/>
              </a:rPr>
              <a:t>Skype for Business</a:t>
            </a:r>
          </a:p>
        </p:txBody>
      </p:sp>
      <p:grpSp>
        <p:nvGrpSpPr>
          <p:cNvPr id="13" name="Group 12">
            <a:extLst>
              <a:ext uri="{FF2B5EF4-FFF2-40B4-BE49-F238E27FC236}">
                <a16:creationId xmlns:a16="http://schemas.microsoft.com/office/drawing/2014/main" id="{9FB9DE6B-9548-4E5A-95AD-65CAD9EB49C8}"/>
              </a:ext>
            </a:extLst>
          </p:cNvPr>
          <p:cNvGrpSpPr/>
          <p:nvPr/>
        </p:nvGrpSpPr>
        <p:grpSpPr>
          <a:xfrm>
            <a:off x="5253252" y="2485001"/>
            <a:ext cx="2152928" cy="2550228"/>
            <a:chOff x="5149850" y="2436496"/>
            <a:chExt cx="2110905" cy="2500451"/>
          </a:xfrm>
        </p:grpSpPr>
        <p:grpSp>
          <p:nvGrpSpPr>
            <p:cNvPr id="61" name="Group 60">
              <a:extLst>
                <a:ext uri="{FF2B5EF4-FFF2-40B4-BE49-F238E27FC236}">
                  <a16:creationId xmlns:a16="http://schemas.microsoft.com/office/drawing/2014/main" id="{D55A061B-E50E-430B-9908-D7A2EF854176}"/>
                </a:ext>
              </a:extLst>
            </p:cNvPr>
            <p:cNvGrpSpPr/>
            <p:nvPr/>
          </p:nvGrpSpPr>
          <p:grpSpPr>
            <a:xfrm>
              <a:off x="5947565" y="2436496"/>
              <a:ext cx="620625" cy="1134953"/>
              <a:chOff x="4617507" y="2381545"/>
              <a:chExt cx="620625" cy="1134953"/>
            </a:xfrm>
            <a:noFill/>
          </p:grpSpPr>
          <p:grpSp>
            <p:nvGrpSpPr>
              <p:cNvPr id="62" name="Group 61">
                <a:extLst>
                  <a:ext uri="{FF2B5EF4-FFF2-40B4-BE49-F238E27FC236}">
                    <a16:creationId xmlns:a16="http://schemas.microsoft.com/office/drawing/2014/main" id="{DB2221E6-D8F4-4550-9BC7-E10846E02C80}"/>
                  </a:ext>
                </a:extLst>
              </p:cNvPr>
              <p:cNvGrpSpPr/>
              <p:nvPr/>
            </p:nvGrpSpPr>
            <p:grpSpPr>
              <a:xfrm>
                <a:off x="4617507" y="2381545"/>
                <a:ext cx="620625" cy="641587"/>
                <a:chOff x="166581" y="4359707"/>
                <a:chExt cx="814689" cy="842206"/>
              </a:xfrm>
              <a:grpFill/>
            </p:grpSpPr>
            <p:sp>
              <p:nvSpPr>
                <p:cNvPr id="65" name="Oval 64">
                  <a:extLst>
                    <a:ext uri="{FF2B5EF4-FFF2-40B4-BE49-F238E27FC236}">
                      <a16:creationId xmlns:a16="http://schemas.microsoft.com/office/drawing/2014/main" id="{65C43FEB-0169-4F30-91FD-1E3967D46C91}"/>
                    </a:ext>
                  </a:extLst>
                </p:cNvPr>
                <p:cNvSpPr/>
                <p:nvPr/>
              </p:nvSpPr>
              <p:spPr bwMode="auto">
                <a:xfrm>
                  <a:off x="262573" y="4487297"/>
                  <a:ext cx="640606" cy="640606"/>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BB748616-AA94-4CF4-9C5F-2A11F65FC40D}"/>
                    </a:ext>
                  </a:extLst>
                </p:cNvPr>
                <p:cNvSpPr/>
                <p:nvPr/>
              </p:nvSpPr>
              <p:spPr bwMode="auto">
                <a:xfrm>
                  <a:off x="213724" y="4451999"/>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F1BCA211-DCA2-4047-8430-14FF24B4D37F}"/>
                    </a:ext>
                  </a:extLst>
                </p:cNvPr>
                <p:cNvSpPr/>
                <p:nvPr/>
              </p:nvSpPr>
              <p:spPr bwMode="auto">
                <a:xfrm>
                  <a:off x="551059" y="4797790"/>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8" name="Picture 67">
                  <a:extLst>
                    <a:ext uri="{FF2B5EF4-FFF2-40B4-BE49-F238E27FC236}">
                      <a16:creationId xmlns:a16="http://schemas.microsoft.com/office/drawing/2014/main" id="{AC85D6D8-A4EF-4940-BFED-AE78B5A2DA3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608" t="23085" r="80690" b="25868"/>
                <a:stretch/>
              </p:blipFill>
              <p:spPr>
                <a:xfrm>
                  <a:off x="166581" y="4359707"/>
                  <a:ext cx="814689" cy="842206"/>
                </a:xfrm>
                <a:prstGeom prst="rect">
                  <a:avLst/>
                </a:prstGeom>
                <a:grpFill/>
              </p:spPr>
            </p:pic>
          </p:grpSp>
          <p:sp>
            <p:nvSpPr>
              <p:cNvPr id="64" name="Rectangle 63">
                <a:extLst>
                  <a:ext uri="{FF2B5EF4-FFF2-40B4-BE49-F238E27FC236}">
                    <a16:creationId xmlns:a16="http://schemas.microsoft.com/office/drawing/2014/main" id="{ED4345FB-10F4-4D73-9094-90368B8DA15F}"/>
                  </a:ext>
                </a:extLst>
              </p:cNvPr>
              <p:cNvSpPr/>
              <p:nvPr/>
            </p:nvSpPr>
            <p:spPr>
              <a:xfrm>
                <a:off x="4690491" y="2921848"/>
                <a:ext cx="474810" cy="594650"/>
              </a:xfrm>
              <a:prstGeom prst="rect">
                <a:avLst/>
              </a:prstGeom>
              <a:grpFill/>
            </p:spPr>
            <p:txBody>
              <a:bodyPr wrap="none">
                <a:spAutoFit/>
              </a:bodyPr>
              <a:lstStyle/>
              <a:p>
                <a:pPr defTabSz="932597">
                  <a:defRPr/>
                </a:pPr>
                <a:r>
                  <a:rPr lang="en-US" sz="3264" b="1" dirty="0">
                    <a:solidFill>
                      <a:schemeClr val="accent1"/>
                    </a:solidFill>
                    <a:latin typeface="Segoe UI Semibold"/>
                    <a:ea typeface="Segoe UI" pitchFamily="34" charset="0"/>
                    <a:cs typeface="Segoe UI" pitchFamily="34" charset="0"/>
                  </a:rPr>
                  <a:t>+</a:t>
                </a:r>
                <a:endParaRPr lang="en-US" sz="3264" b="1" dirty="0">
                  <a:solidFill>
                    <a:schemeClr val="accent1"/>
                  </a:solidFill>
                  <a:latin typeface="Segoe UI Semibold"/>
                </a:endParaRPr>
              </a:p>
            </p:txBody>
          </p:sp>
        </p:grpSp>
        <p:pic>
          <p:nvPicPr>
            <p:cNvPr id="76" name="Picture 75" descr="A picture containing object&#10;&#10;Description automatically generated">
              <a:extLst>
                <a:ext uri="{FF2B5EF4-FFF2-40B4-BE49-F238E27FC236}">
                  <a16:creationId xmlns:a16="http://schemas.microsoft.com/office/drawing/2014/main" id="{362E780A-6EF1-48C1-8492-71701BF3E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8747" y="3513795"/>
              <a:ext cx="663318" cy="663318"/>
            </a:xfrm>
            <a:prstGeom prst="rect">
              <a:avLst/>
            </a:prstGeom>
          </p:spPr>
        </p:pic>
        <p:sp>
          <p:nvSpPr>
            <p:cNvPr id="117" name="Rectangle 116">
              <a:extLst>
                <a:ext uri="{FF2B5EF4-FFF2-40B4-BE49-F238E27FC236}">
                  <a16:creationId xmlns:a16="http://schemas.microsoft.com/office/drawing/2014/main" id="{DBDEE678-2343-4DF1-85B1-BEC3C73096A1}"/>
                </a:ext>
              </a:extLst>
            </p:cNvPr>
            <p:cNvSpPr/>
            <p:nvPr/>
          </p:nvSpPr>
          <p:spPr bwMode="auto">
            <a:xfrm>
              <a:off x="5149850" y="4424493"/>
              <a:ext cx="2110905" cy="512454"/>
            </a:xfrm>
            <a:prstGeom prst="rect">
              <a:avLst/>
            </a:prstGeom>
            <a:solidFill>
              <a:srgbClr val="7D7C7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836" b="1" dirty="0">
                  <a:solidFill>
                    <a:srgbClr val="E6E6E6"/>
                  </a:solidFill>
                  <a:latin typeface="+mj-lt"/>
                  <a:ea typeface="Segoe UI" pitchFamily="34" charset="0"/>
                  <a:cs typeface="Segoe UI" pitchFamily="34" charset="0"/>
                </a:rPr>
                <a:t>Coexistence</a:t>
              </a:r>
            </a:p>
          </p:txBody>
        </p:sp>
      </p:grpSp>
      <p:grpSp>
        <p:nvGrpSpPr>
          <p:cNvPr id="19" name="Group 18">
            <a:extLst>
              <a:ext uri="{FF2B5EF4-FFF2-40B4-BE49-F238E27FC236}">
                <a16:creationId xmlns:a16="http://schemas.microsoft.com/office/drawing/2014/main" id="{9ABC36CD-BF5E-4265-BF78-5E4C3931F58D}"/>
              </a:ext>
            </a:extLst>
          </p:cNvPr>
          <p:cNvGrpSpPr/>
          <p:nvPr/>
        </p:nvGrpSpPr>
        <p:grpSpPr>
          <a:xfrm>
            <a:off x="11155688" y="2989399"/>
            <a:ext cx="1270384" cy="2042697"/>
            <a:chOff x="10937077" y="2931050"/>
            <a:chExt cx="1245588" cy="2002826"/>
          </a:xfrm>
        </p:grpSpPr>
        <p:pic>
          <p:nvPicPr>
            <p:cNvPr id="20" name="Graphic 19" descr="Marker">
              <a:extLst>
                <a:ext uri="{FF2B5EF4-FFF2-40B4-BE49-F238E27FC236}">
                  <a16:creationId xmlns:a16="http://schemas.microsoft.com/office/drawing/2014/main" id="{156033A3-7141-49F7-B6F0-389F0C7A425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258684" y="3878467"/>
              <a:ext cx="622703" cy="495286"/>
            </a:xfrm>
            <a:prstGeom prst="rect">
              <a:avLst/>
            </a:prstGeom>
          </p:spPr>
        </p:pic>
        <p:pic>
          <p:nvPicPr>
            <p:cNvPr id="77" name="Picture 76" descr="A picture containing object&#10;&#10;Description automatically generated">
              <a:extLst>
                <a:ext uri="{FF2B5EF4-FFF2-40B4-BE49-F238E27FC236}">
                  <a16:creationId xmlns:a16="http://schemas.microsoft.com/office/drawing/2014/main" id="{79700720-F5BF-4CB1-A65B-67DD2EFBAD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5271" y="2931050"/>
              <a:ext cx="861856" cy="861856"/>
            </a:xfrm>
            <a:prstGeom prst="rect">
              <a:avLst/>
            </a:prstGeom>
          </p:spPr>
        </p:pic>
        <p:sp>
          <p:nvSpPr>
            <p:cNvPr id="78" name="Rectangle 77">
              <a:extLst>
                <a:ext uri="{FF2B5EF4-FFF2-40B4-BE49-F238E27FC236}">
                  <a16:creationId xmlns:a16="http://schemas.microsoft.com/office/drawing/2014/main" id="{5FEAA019-CE98-4F18-9460-9A149C76BEA8}"/>
                </a:ext>
              </a:extLst>
            </p:cNvPr>
            <p:cNvSpPr/>
            <p:nvPr/>
          </p:nvSpPr>
          <p:spPr bwMode="auto">
            <a:xfrm>
              <a:off x="10937077" y="4413932"/>
              <a:ext cx="1245588" cy="519944"/>
            </a:xfrm>
            <a:prstGeom prst="rect">
              <a:avLst/>
            </a:prstGeom>
            <a:solidFill>
              <a:srgbClr val="7D7C7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r>
                <a:rPr lang="en-US" sz="1836" b="1" dirty="0">
                  <a:solidFill>
                    <a:srgbClr val="E6E6E6"/>
                  </a:solidFill>
                  <a:latin typeface="+mj-lt"/>
                  <a:ea typeface="Segoe UI" pitchFamily="34" charset="0"/>
                  <a:cs typeface="Segoe UI" pitchFamily="34" charset="0"/>
                </a:rPr>
                <a:t>Teams Only</a:t>
              </a:r>
            </a:p>
          </p:txBody>
        </p:sp>
      </p:grpSp>
      <p:sp>
        <p:nvSpPr>
          <p:cNvPr id="2" name="Star: 5 Points 1">
            <a:extLst>
              <a:ext uri="{FF2B5EF4-FFF2-40B4-BE49-F238E27FC236}">
                <a16:creationId xmlns:a16="http://schemas.microsoft.com/office/drawing/2014/main" id="{C036C387-8AFC-4ED7-8EE0-652F0E5C42CB}"/>
              </a:ext>
            </a:extLst>
          </p:cNvPr>
          <p:cNvSpPr/>
          <p:nvPr/>
        </p:nvSpPr>
        <p:spPr bwMode="auto">
          <a:xfrm>
            <a:off x="1821435" y="1951191"/>
            <a:ext cx="422201" cy="423931"/>
          </a:xfrm>
          <a:prstGeom prst="star5">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err="1">
              <a:solidFill>
                <a:schemeClr val="accent3"/>
              </a:solidFill>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23D74D03-3DF0-48F4-A0C1-294022AD75A4}"/>
              </a:ext>
            </a:extLst>
          </p:cNvPr>
          <p:cNvGrpSpPr/>
          <p:nvPr/>
        </p:nvGrpSpPr>
        <p:grpSpPr>
          <a:xfrm>
            <a:off x="591950" y="5444390"/>
            <a:ext cx="5256671" cy="1016330"/>
            <a:chOff x="1245677" y="5336632"/>
            <a:chExt cx="5154067" cy="996492"/>
          </a:xfrm>
        </p:grpSpPr>
        <p:sp>
          <p:nvSpPr>
            <p:cNvPr id="129" name="Rectangle 128">
              <a:extLst>
                <a:ext uri="{FF2B5EF4-FFF2-40B4-BE49-F238E27FC236}">
                  <a16:creationId xmlns:a16="http://schemas.microsoft.com/office/drawing/2014/main" id="{340C1A1A-4FB5-4834-A168-1BA0E7FF7875}"/>
                </a:ext>
              </a:extLst>
            </p:cNvPr>
            <p:cNvSpPr/>
            <p:nvPr/>
          </p:nvSpPr>
          <p:spPr>
            <a:xfrm>
              <a:off x="1681633" y="5361832"/>
              <a:ext cx="4718111" cy="971292"/>
            </a:xfrm>
            <a:prstGeom prst="rect">
              <a:avLst/>
            </a:prstGeom>
            <a:noFill/>
          </p:spPr>
          <p:txBody>
            <a:bodyPr wrap="square" anchor="t">
              <a:spAutoFit/>
            </a:bodyPr>
            <a:lstStyle/>
            <a:p>
              <a:pPr defTabSz="932597">
                <a:defRPr/>
              </a:pPr>
              <a:r>
                <a:rPr lang="en-US" sz="1428" b="1" dirty="0">
                  <a:solidFill>
                    <a:schemeClr val="accent1"/>
                  </a:solidFill>
                  <a:latin typeface="Segoe UI"/>
                  <a:cs typeface="Segoe UI"/>
                </a:rPr>
                <a:t>Organizations not yet using Teams </a:t>
              </a:r>
              <a:r>
                <a:rPr lang="en-US" sz="1428" dirty="0">
                  <a:solidFill>
                    <a:srgbClr val="2F2F2F"/>
                  </a:solidFill>
                  <a:latin typeface="Segoe UI"/>
                  <a:cs typeface="Segoe UI"/>
                </a:rPr>
                <a:t>start here</a:t>
              </a:r>
            </a:p>
            <a:p>
              <a:pPr defTabSz="932597">
                <a:defRPr/>
              </a:pPr>
              <a:endParaRPr lang="en-US" sz="1428" b="1" dirty="0">
                <a:solidFill>
                  <a:srgbClr val="0078D4"/>
                </a:solidFill>
                <a:latin typeface="Segoe UI"/>
                <a:cs typeface="Segoe UI"/>
              </a:endParaRPr>
            </a:p>
            <a:p>
              <a:pPr marL="581254" indent="-581254" defTabSz="932597">
                <a:defRPr/>
              </a:pPr>
              <a:r>
                <a:rPr lang="en-US" sz="1428" b="1" dirty="0">
                  <a:solidFill>
                    <a:schemeClr val="accent1"/>
                  </a:solidFill>
                  <a:latin typeface="Segoe UI"/>
                  <a:cs typeface="Segoe UI"/>
                </a:rPr>
                <a:t>Focus</a:t>
              </a:r>
              <a:r>
                <a:rPr lang="en-US" sz="1428" dirty="0">
                  <a:solidFill>
                    <a:schemeClr val="accent1"/>
                  </a:solidFill>
                  <a:latin typeface="Segoe UI"/>
                  <a:cs typeface="Segoe UI"/>
                </a:rPr>
                <a:t>: </a:t>
              </a:r>
              <a:r>
                <a:rPr lang="en-US" sz="1428" dirty="0">
                  <a:gradFill>
                    <a:gsLst>
                      <a:gs pos="2917">
                        <a:srgbClr val="2F2F2F"/>
                      </a:gs>
                      <a:gs pos="30000">
                        <a:srgbClr val="2F2F2F"/>
                      </a:gs>
                    </a:gsLst>
                    <a:lin ang="5400000" scaled="0"/>
                  </a:gradFill>
                  <a:latin typeface="Segoe UI"/>
                  <a:cs typeface="Segoe UI"/>
                </a:rPr>
                <a:t>Drive adoption in Teams while continuing to use Skype for Business, then focus on upgrade</a:t>
              </a:r>
            </a:p>
          </p:txBody>
        </p:sp>
        <p:sp>
          <p:nvSpPr>
            <p:cNvPr id="63" name="Star: 5 Points 62">
              <a:extLst>
                <a:ext uri="{FF2B5EF4-FFF2-40B4-BE49-F238E27FC236}">
                  <a16:creationId xmlns:a16="http://schemas.microsoft.com/office/drawing/2014/main" id="{BFF54C54-24B8-4E11-96DE-EB2784C52CA7}"/>
                </a:ext>
              </a:extLst>
            </p:cNvPr>
            <p:cNvSpPr/>
            <p:nvPr/>
          </p:nvSpPr>
          <p:spPr bwMode="auto">
            <a:xfrm>
              <a:off x="1245677" y="5336632"/>
              <a:ext cx="413960" cy="415656"/>
            </a:xfrm>
            <a:prstGeom prst="star5">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FD0C354D-9D20-42C1-9CBF-0C9CEE9B37BB}"/>
              </a:ext>
            </a:extLst>
          </p:cNvPr>
          <p:cNvGrpSpPr/>
          <p:nvPr/>
        </p:nvGrpSpPr>
        <p:grpSpPr>
          <a:xfrm>
            <a:off x="7393313" y="1894268"/>
            <a:ext cx="4782331" cy="4559999"/>
            <a:chOff x="7248140" y="1857295"/>
            <a:chExt cx="4688985" cy="4470993"/>
          </a:xfrm>
        </p:grpSpPr>
        <p:sp>
          <p:nvSpPr>
            <p:cNvPr id="108" name="Rectangle: Rounded Corners 107">
              <a:extLst>
                <a:ext uri="{FF2B5EF4-FFF2-40B4-BE49-F238E27FC236}">
                  <a16:creationId xmlns:a16="http://schemas.microsoft.com/office/drawing/2014/main" id="{1A8CD9E5-9D7F-4792-BB0A-AA5C7926EC6A}"/>
                </a:ext>
              </a:extLst>
            </p:cNvPr>
            <p:cNvSpPr/>
            <p:nvPr/>
          </p:nvSpPr>
          <p:spPr bwMode="auto">
            <a:xfrm>
              <a:off x="8661880" y="3291343"/>
              <a:ext cx="571495" cy="755112"/>
            </a:xfrm>
            <a:prstGeom prst="roundRect">
              <a:avLst/>
            </a:prstGeom>
            <a:solidFill>
              <a:schemeClr val="bg2"/>
            </a:solidFill>
            <a:ln w="34925">
              <a:solidFill>
                <a:srgbClr val="7D7C7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09" name="Straight Connector 108">
              <a:extLst>
                <a:ext uri="{FF2B5EF4-FFF2-40B4-BE49-F238E27FC236}">
                  <a16:creationId xmlns:a16="http://schemas.microsoft.com/office/drawing/2014/main" id="{BA5753EF-BACC-45DB-940A-973C1BC6FF17}"/>
                </a:ext>
              </a:extLst>
            </p:cNvPr>
            <p:cNvCxnSpPr>
              <a:cxnSpLocks/>
              <a:stCxn id="108" idx="2"/>
            </p:cNvCxnSpPr>
            <p:nvPr/>
          </p:nvCxnSpPr>
          <p:spPr>
            <a:xfrm>
              <a:off x="8947628" y="4046455"/>
              <a:ext cx="0" cy="274184"/>
            </a:xfrm>
            <a:prstGeom prst="line">
              <a:avLst/>
            </a:prstGeom>
            <a:ln w="101600">
              <a:solidFill>
                <a:srgbClr val="7D7C7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0" name="Rectangle: Rounded Corners 109">
              <a:extLst>
                <a:ext uri="{FF2B5EF4-FFF2-40B4-BE49-F238E27FC236}">
                  <a16:creationId xmlns:a16="http://schemas.microsoft.com/office/drawing/2014/main" id="{DBA0BAD3-1A40-4503-AC0C-87F659C563D8}"/>
                </a:ext>
              </a:extLst>
            </p:cNvPr>
            <p:cNvSpPr/>
            <p:nvPr/>
          </p:nvSpPr>
          <p:spPr bwMode="auto">
            <a:xfrm>
              <a:off x="8706331" y="3329939"/>
              <a:ext cx="484717" cy="682664"/>
            </a:xfrm>
            <a:prstGeom prst="roundRect">
              <a:avLst>
                <a:gd name="adj" fmla="val 10185"/>
              </a:avLst>
            </a:prstGeom>
            <a:solidFill>
              <a:srgbClr val="7D7C7D"/>
            </a:solidFill>
            <a:ln w="1016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3672">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1" name="Rectangle 110">
              <a:extLst>
                <a:ext uri="{FF2B5EF4-FFF2-40B4-BE49-F238E27FC236}">
                  <a16:creationId xmlns:a16="http://schemas.microsoft.com/office/drawing/2014/main" id="{F810F0E8-A477-4E5F-BAE7-9E52BA6B8930}"/>
                </a:ext>
              </a:extLst>
            </p:cNvPr>
            <p:cNvSpPr/>
            <p:nvPr/>
          </p:nvSpPr>
          <p:spPr>
            <a:xfrm>
              <a:off x="8721145" y="3346185"/>
              <a:ext cx="605367" cy="657424"/>
            </a:xfrm>
            <a:prstGeom prst="rect">
              <a:avLst/>
            </a:prstGeom>
          </p:spPr>
          <p:txBody>
            <a:bodyPr wrap="square">
              <a:spAutoFit/>
            </a:bodyPr>
            <a:lstStyle/>
            <a:p>
              <a:pPr defTabSz="932597">
                <a:defRPr/>
              </a:pPr>
              <a:r>
                <a:rPr lang="en-US" sz="3672">
                  <a:solidFill>
                    <a:srgbClr val="FFFFFF"/>
                  </a:solidFill>
                  <a:latin typeface="Segoe UI"/>
                  <a:ea typeface="Segoe UI" pitchFamily="34" charset="0"/>
                  <a:cs typeface="Segoe UI" pitchFamily="34" charset="0"/>
                </a:rPr>
                <a:t>5</a:t>
              </a:r>
              <a:endParaRPr lang="en-US" sz="3672">
                <a:solidFill>
                  <a:srgbClr val="FFFFFF"/>
                </a:solidFill>
                <a:latin typeface="Segoe UI"/>
              </a:endParaRPr>
            </a:p>
          </p:txBody>
        </p:sp>
        <p:sp>
          <p:nvSpPr>
            <p:cNvPr id="3" name="Sun 2">
              <a:extLst>
                <a:ext uri="{FF2B5EF4-FFF2-40B4-BE49-F238E27FC236}">
                  <a16:creationId xmlns:a16="http://schemas.microsoft.com/office/drawing/2014/main" id="{34CE8853-DCF8-4047-BA2B-8C308749EE61}"/>
                </a:ext>
              </a:extLst>
            </p:cNvPr>
            <p:cNvSpPr/>
            <p:nvPr/>
          </p:nvSpPr>
          <p:spPr bwMode="auto">
            <a:xfrm>
              <a:off x="8717828" y="1857295"/>
              <a:ext cx="480355" cy="484138"/>
            </a:xfrm>
            <a:prstGeom prst="sun">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29AF4C17-5D15-42ED-ADE5-AAF770B5CEB1}"/>
                </a:ext>
              </a:extLst>
            </p:cNvPr>
            <p:cNvGrpSpPr/>
            <p:nvPr/>
          </p:nvGrpSpPr>
          <p:grpSpPr>
            <a:xfrm>
              <a:off x="7248140" y="5277837"/>
              <a:ext cx="4688985" cy="1050451"/>
              <a:chOff x="6927475" y="5218462"/>
              <a:chExt cx="5009651" cy="1050451"/>
            </a:xfrm>
          </p:grpSpPr>
          <p:sp>
            <p:nvSpPr>
              <p:cNvPr id="69" name="Rectangle 68">
                <a:extLst>
                  <a:ext uri="{FF2B5EF4-FFF2-40B4-BE49-F238E27FC236}">
                    <a16:creationId xmlns:a16="http://schemas.microsoft.com/office/drawing/2014/main" id="{2A5285F1-CEA8-4FA1-85B0-50C4A68800B2}"/>
                  </a:ext>
                </a:extLst>
              </p:cNvPr>
              <p:cNvSpPr/>
              <p:nvPr/>
            </p:nvSpPr>
            <p:spPr>
              <a:xfrm>
                <a:off x="7421814" y="5297621"/>
                <a:ext cx="4515312" cy="971292"/>
              </a:xfrm>
              <a:prstGeom prst="rect">
                <a:avLst/>
              </a:prstGeom>
              <a:noFill/>
            </p:spPr>
            <p:txBody>
              <a:bodyPr wrap="square" anchor="t">
                <a:spAutoFit/>
              </a:bodyPr>
              <a:lstStyle/>
              <a:p>
                <a:pPr defTabSz="932597">
                  <a:defRPr/>
                </a:pPr>
                <a:r>
                  <a:rPr lang="en-US" sz="1428" b="1" dirty="0">
                    <a:solidFill>
                      <a:schemeClr val="accent1"/>
                    </a:solidFill>
                    <a:latin typeface="Segoe UI"/>
                    <a:cs typeface="Segoe UI"/>
                  </a:rPr>
                  <a:t>Organizations already using Teams </a:t>
                </a:r>
                <a:r>
                  <a:rPr lang="en-US" sz="1428" dirty="0">
                    <a:solidFill>
                      <a:srgbClr val="2F2F2F"/>
                    </a:solidFill>
                    <a:latin typeface="Segoe UI"/>
                    <a:cs typeface="Segoe UI"/>
                  </a:rPr>
                  <a:t>start here</a:t>
                </a:r>
              </a:p>
              <a:p>
                <a:pPr defTabSz="932597">
                  <a:defRPr/>
                </a:pPr>
                <a:endParaRPr lang="en-US" sz="1428" b="1" dirty="0">
                  <a:solidFill>
                    <a:srgbClr val="0078D4"/>
                  </a:solidFill>
                  <a:latin typeface="Segoe UI"/>
                  <a:cs typeface="Segoe UI"/>
                </a:endParaRPr>
              </a:p>
              <a:p>
                <a:pPr marL="581254" indent="-581254" defTabSz="932597">
                  <a:defRPr/>
                </a:pPr>
                <a:r>
                  <a:rPr lang="en-US" sz="1428" b="1" dirty="0">
                    <a:solidFill>
                      <a:schemeClr val="accent1"/>
                    </a:solidFill>
                    <a:latin typeface="Segoe UI"/>
                    <a:cs typeface="Segoe UI"/>
                  </a:rPr>
                  <a:t>Focus</a:t>
                </a:r>
                <a:r>
                  <a:rPr lang="en-US" sz="1428" dirty="0">
                    <a:solidFill>
                      <a:schemeClr val="accent1"/>
                    </a:solidFill>
                    <a:latin typeface="Segoe UI"/>
                    <a:cs typeface="Segoe UI"/>
                  </a:rPr>
                  <a:t>: </a:t>
                </a:r>
                <a:r>
                  <a:rPr lang="en-US" sz="1428" dirty="0">
                    <a:gradFill>
                      <a:gsLst>
                        <a:gs pos="2917">
                          <a:srgbClr val="2F2F2F"/>
                        </a:gs>
                        <a:gs pos="30000">
                          <a:srgbClr val="2F2F2F"/>
                        </a:gs>
                      </a:gsLst>
                      <a:lin ang="5400000" scaled="0"/>
                    </a:gradFill>
                    <a:latin typeface="Segoe UI"/>
                    <a:cs typeface="Segoe UI"/>
                  </a:rPr>
                  <a:t>Plan for and implement the upgrade to Teams Only mode</a:t>
                </a:r>
              </a:p>
            </p:txBody>
          </p:sp>
          <p:sp>
            <p:nvSpPr>
              <p:cNvPr id="70" name="Sun 69">
                <a:extLst>
                  <a:ext uri="{FF2B5EF4-FFF2-40B4-BE49-F238E27FC236}">
                    <a16:creationId xmlns:a16="http://schemas.microsoft.com/office/drawing/2014/main" id="{EA6B1E2E-B594-443C-8534-FCB34D6723EF}"/>
                  </a:ext>
                </a:extLst>
              </p:cNvPr>
              <p:cNvSpPr/>
              <p:nvPr/>
            </p:nvSpPr>
            <p:spPr bwMode="auto">
              <a:xfrm>
                <a:off x="6927475" y="5218462"/>
                <a:ext cx="480355" cy="448276"/>
              </a:xfrm>
              <a:prstGeom prst="sun">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7" name="Title 6">
            <a:extLst>
              <a:ext uri="{FF2B5EF4-FFF2-40B4-BE49-F238E27FC236}">
                <a16:creationId xmlns:a16="http://schemas.microsoft.com/office/drawing/2014/main" id="{37645E2D-F91C-496B-BD17-701418A60679}"/>
              </a:ext>
            </a:extLst>
          </p:cNvPr>
          <p:cNvSpPr>
            <a:spLocks noGrp="1"/>
          </p:cNvSpPr>
          <p:nvPr>
            <p:ph type="title"/>
          </p:nvPr>
        </p:nvSpPr>
        <p:spPr>
          <a:xfrm>
            <a:off x="600059" y="466301"/>
            <a:ext cx="11239464" cy="879023"/>
          </a:xfrm>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dirty="0"/>
              <a:t>Journey from Skype for Business to Teams</a:t>
            </a:r>
            <a:br>
              <a:rPr lang="en-US" dirty="0"/>
            </a:br>
            <a:r>
              <a:rPr kumimoji="0" lang="en-US" sz="2040" b="0" i="0" u="none" strike="noStrike" kern="1200" cap="none" spc="0" normalizeH="0" baseline="0" noProof="0" dirty="0">
                <a:ln>
                  <a:noFill/>
                </a:ln>
                <a:solidFill>
                  <a:srgbClr val="555CAA"/>
                </a:solidFill>
                <a:effectLst/>
                <a:uLnTx/>
                <a:uFillTx/>
                <a:latin typeface="Segoe UI Semibold" panose="020B0502040204020203" pitchFamily="34" charset="0"/>
                <a:ea typeface="+mn-ea"/>
                <a:cs typeface="Segoe UI Semibold" panose="020B0502040204020203" pitchFamily="34" charset="0"/>
              </a:rPr>
              <a:t>Driving adoption for key scenarios in Teams is critical to success</a:t>
            </a:r>
            <a:endParaRPr lang="en-US" dirty="0"/>
          </a:p>
        </p:txBody>
      </p:sp>
    </p:spTree>
    <p:extLst>
      <p:ext uri="{BB962C8B-B14F-4D97-AF65-F5344CB8AC3E}">
        <p14:creationId xmlns:p14="http://schemas.microsoft.com/office/powerpoint/2010/main" val="273468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000"/>
                            </p:stCondLst>
                            <p:childTnLst>
                              <p:par>
                                <p:cTn id="25" presetID="10" presetClass="entr" presetSubtype="0"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3500"/>
                            </p:stCondLst>
                            <p:childTnLst>
                              <p:par>
                                <p:cTn id="32" presetID="10" presetClass="entr" presetSubtype="0" fill="hold" nodeType="afterEffect">
                                  <p:stCondLst>
                                    <p:cond delay="1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5000"/>
                            </p:stCondLst>
                            <p:childTnLst>
                              <p:par>
                                <p:cTn id="36" presetID="10" presetClass="entr" presetSubtype="0" fill="hold" nodeType="after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6500"/>
                            </p:stCondLst>
                            <p:childTnLst>
                              <p:par>
                                <p:cTn id="43" presetID="10" presetClass="entr" presetSubtype="0" fill="hold" nodeType="afterEffect">
                                  <p:stCondLst>
                                    <p:cond delay="10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100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8000"/>
                            </p:stCondLst>
                            <p:childTnLst>
                              <p:par>
                                <p:cTn id="50" presetID="10" presetClass="entr" presetSubtype="0" fill="hold" nodeType="afterEffect">
                                  <p:stCondLst>
                                    <p:cond delay="10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P spid="25" grpId="0"/>
      <p:bldP spid="2" grpId="0" animBg="1"/>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76523821-E423-4354-9723-A1D1163B9738}"/>
              </a:ext>
            </a:extLst>
          </p:cNvPr>
          <p:cNvSpPr/>
          <p:nvPr/>
        </p:nvSpPr>
        <p:spPr bwMode="auto">
          <a:xfrm>
            <a:off x="880" y="4292381"/>
            <a:ext cx="12434711" cy="982783"/>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C46404A5-B8B3-415B-BA4E-BE6FEDA72ED1}"/>
              </a:ext>
            </a:extLst>
          </p:cNvPr>
          <p:cNvSpPr/>
          <p:nvPr/>
        </p:nvSpPr>
        <p:spPr bwMode="auto">
          <a:xfrm>
            <a:off x="883" y="2257882"/>
            <a:ext cx="12434711" cy="2034499"/>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F1B8FB83-BEF3-4F00-8B32-6B95276DFE72}"/>
              </a:ext>
            </a:extLst>
          </p:cNvPr>
          <p:cNvGrpSpPr>
            <a:grpSpLocks noChangeAspect="1"/>
          </p:cNvGrpSpPr>
          <p:nvPr/>
        </p:nvGrpSpPr>
        <p:grpSpPr>
          <a:xfrm>
            <a:off x="1304426" y="2660190"/>
            <a:ext cx="802489" cy="775342"/>
            <a:chOff x="5079760" y="449343"/>
            <a:chExt cx="1140542" cy="1101961"/>
          </a:xfrm>
        </p:grpSpPr>
        <p:sp>
          <p:nvSpPr>
            <p:cNvPr id="8" name="Oval 7">
              <a:extLst>
                <a:ext uri="{FF2B5EF4-FFF2-40B4-BE49-F238E27FC236}">
                  <a16:creationId xmlns:a16="http://schemas.microsoft.com/office/drawing/2014/main" id="{3E01E204-ED4C-4521-9473-B43AAF974094}"/>
                </a:ext>
              </a:extLst>
            </p:cNvPr>
            <p:cNvSpPr/>
            <p:nvPr/>
          </p:nvSpPr>
          <p:spPr>
            <a:xfrm>
              <a:off x="5079760" y="449343"/>
              <a:ext cx="1140542" cy="1101961"/>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pic>
          <p:nvPicPr>
            <p:cNvPr id="9" name="Graphic 8" descr="Meeting">
              <a:extLst>
                <a:ext uri="{FF2B5EF4-FFF2-40B4-BE49-F238E27FC236}">
                  <a16:creationId xmlns:a16="http://schemas.microsoft.com/office/drawing/2014/main" id="{017F2397-7215-4CA7-92DF-C4AA32A34B2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92831" y="510371"/>
              <a:ext cx="914401" cy="914401"/>
            </a:xfrm>
            <a:prstGeom prst="rect">
              <a:avLst/>
            </a:prstGeom>
          </p:spPr>
        </p:pic>
      </p:grpSp>
      <p:grpSp>
        <p:nvGrpSpPr>
          <p:cNvPr id="10" name="Group 9">
            <a:extLst>
              <a:ext uri="{FF2B5EF4-FFF2-40B4-BE49-F238E27FC236}">
                <a16:creationId xmlns:a16="http://schemas.microsoft.com/office/drawing/2014/main" id="{5CF15AD6-8E25-4055-A3BD-828429B16F81}"/>
              </a:ext>
            </a:extLst>
          </p:cNvPr>
          <p:cNvGrpSpPr>
            <a:grpSpLocks noChangeAspect="1"/>
          </p:cNvGrpSpPr>
          <p:nvPr/>
        </p:nvGrpSpPr>
        <p:grpSpPr>
          <a:xfrm>
            <a:off x="3161914" y="2660190"/>
            <a:ext cx="801475" cy="775342"/>
            <a:chOff x="5088197" y="1432299"/>
            <a:chExt cx="1482698" cy="1434358"/>
          </a:xfrm>
        </p:grpSpPr>
        <p:pic>
          <p:nvPicPr>
            <p:cNvPr id="13" name="Graphic 12" descr="Playbook">
              <a:extLst>
                <a:ext uri="{FF2B5EF4-FFF2-40B4-BE49-F238E27FC236}">
                  <a16:creationId xmlns:a16="http://schemas.microsoft.com/office/drawing/2014/main" id="{B6BA8DCD-B9C9-435A-BC42-79F2186F33C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05327" y="1552541"/>
              <a:ext cx="1190219" cy="1190218"/>
            </a:xfrm>
            <a:prstGeom prst="rect">
              <a:avLst/>
            </a:prstGeom>
          </p:spPr>
        </p:pic>
        <p:sp>
          <p:nvSpPr>
            <p:cNvPr id="14" name="Oval 13">
              <a:extLst>
                <a:ext uri="{FF2B5EF4-FFF2-40B4-BE49-F238E27FC236}">
                  <a16:creationId xmlns:a16="http://schemas.microsoft.com/office/drawing/2014/main" id="{A58EB200-907B-4ACC-9CAC-44D1B2D5B0BD}"/>
                </a:ext>
              </a:extLst>
            </p:cNvPr>
            <p:cNvSpPr>
              <a:spLocks noChangeAspect="1"/>
            </p:cNvSpPr>
            <p:nvPr/>
          </p:nvSpPr>
          <p:spPr>
            <a:xfrm>
              <a:off x="5088197" y="1432299"/>
              <a:ext cx="1482698" cy="143435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97359D0A-995F-40D6-A332-FAD3B044B857}"/>
              </a:ext>
            </a:extLst>
          </p:cNvPr>
          <p:cNvGrpSpPr/>
          <p:nvPr/>
        </p:nvGrpSpPr>
        <p:grpSpPr>
          <a:xfrm>
            <a:off x="5102822" y="2659691"/>
            <a:ext cx="801477" cy="774363"/>
            <a:chOff x="4183670" y="1914890"/>
            <a:chExt cx="785833" cy="759248"/>
          </a:xfrm>
        </p:grpSpPr>
        <p:pic>
          <p:nvPicPr>
            <p:cNvPr id="16" name="Graphic 15" descr="Tools">
              <a:extLst>
                <a:ext uri="{FF2B5EF4-FFF2-40B4-BE49-F238E27FC236}">
                  <a16:creationId xmlns:a16="http://schemas.microsoft.com/office/drawing/2014/main" id="{7262C405-9CF2-476C-BCA3-839BB496693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11619" y="2021136"/>
              <a:ext cx="533917" cy="533913"/>
            </a:xfrm>
            <a:prstGeom prst="rect">
              <a:avLst/>
            </a:prstGeom>
          </p:spPr>
        </p:pic>
        <p:sp>
          <p:nvSpPr>
            <p:cNvPr id="17" name="Oval 16">
              <a:extLst>
                <a:ext uri="{FF2B5EF4-FFF2-40B4-BE49-F238E27FC236}">
                  <a16:creationId xmlns:a16="http://schemas.microsoft.com/office/drawing/2014/main" id="{A4D1B8D0-09D9-4A05-AAEC-6E14DBBCA347}"/>
                </a:ext>
              </a:extLst>
            </p:cNvPr>
            <p:cNvSpPr>
              <a:spLocks noChangeAspect="1"/>
            </p:cNvSpPr>
            <p:nvPr/>
          </p:nvSpPr>
          <p:spPr>
            <a:xfrm>
              <a:off x="4183670" y="1914890"/>
              <a:ext cx="785833" cy="75924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3F8B2DBC-318A-4D9D-B485-143115C902BF}"/>
              </a:ext>
            </a:extLst>
          </p:cNvPr>
          <p:cNvGrpSpPr/>
          <p:nvPr/>
        </p:nvGrpSpPr>
        <p:grpSpPr>
          <a:xfrm>
            <a:off x="6252695" y="2659691"/>
            <a:ext cx="801477" cy="774363"/>
            <a:chOff x="6052193" y="1893104"/>
            <a:chExt cx="785833" cy="759248"/>
          </a:xfrm>
        </p:grpSpPr>
        <p:sp>
          <p:nvSpPr>
            <p:cNvPr id="19" name="Oval 18">
              <a:extLst>
                <a:ext uri="{FF2B5EF4-FFF2-40B4-BE49-F238E27FC236}">
                  <a16:creationId xmlns:a16="http://schemas.microsoft.com/office/drawing/2014/main" id="{83361FB1-2F30-4D6C-8851-BE6F4C3FF733}"/>
                </a:ext>
              </a:extLst>
            </p:cNvPr>
            <p:cNvSpPr>
              <a:spLocks noChangeAspect="1"/>
            </p:cNvSpPr>
            <p:nvPr/>
          </p:nvSpPr>
          <p:spPr>
            <a:xfrm>
              <a:off x="6052193" y="1893104"/>
              <a:ext cx="785833" cy="75924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pic>
          <p:nvPicPr>
            <p:cNvPr id="20" name="Graphic 19" descr="Podium">
              <a:extLst>
                <a:ext uri="{FF2B5EF4-FFF2-40B4-BE49-F238E27FC236}">
                  <a16:creationId xmlns:a16="http://schemas.microsoft.com/office/drawing/2014/main" id="{7B5764C1-EAD1-49A8-A319-DA2D1D531C3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178880" y="1961480"/>
              <a:ext cx="558698" cy="558698"/>
            </a:xfrm>
            <a:prstGeom prst="rect">
              <a:avLst/>
            </a:prstGeom>
          </p:spPr>
        </p:pic>
      </p:grpSp>
      <p:grpSp>
        <p:nvGrpSpPr>
          <p:cNvPr id="21" name="Group 20">
            <a:extLst>
              <a:ext uri="{FF2B5EF4-FFF2-40B4-BE49-F238E27FC236}">
                <a16:creationId xmlns:a16="http://schemas.microsoft.com/office/drawing/2014/main" id="{EBBA0ECD-7EA4-42A9-AD2F-48A459BB484E}"/>
              </a:ext>
            </a:extLst>
          </p:cNvPr>
          <p:cNvGrpSpPr>
            <a:grpSpLocks noChangeAspect="1"/>
          </p:cNvGrpSpPr>
          <p:nvPr/>
        </p:nvGrpSpPr>
        <p:grpSpPr>
          <a:xfrm>
            <a:off x="8315973" y="2660613"/>
            <a:ext cx="801477" cy="774363"/>
            <a:chOff x="9733935" y="3324072"/>
            <a:chExt cx="1140542" cy="1101961"/>
          </a:xfrm>
        </p:grpSpPr>
        <p:sp>
          <p:nvSpPr>
            <p:cNvPr id="22" name="Oval 21">
              <a:extLst>
                <a:ext uri="{FF2B5EF4-FFF2-40B4-BE49-F238E27FC236}">
                  <a16:creationId xmlns:a16="http://schemas.microsoft.com/office/drawing/2014/main" id="{09491C3F-A6C0-485B-B30D-82B8BB2AD477}"/>
                </a:ext>
              </a:extLst>
            </p:cNvPr>
            <p:cNvSpPr/>
            <p:nvPr/>
          </p:nvSpPr>
          <p:spPr>
            <a:xfrm>
              <a:off x="9733935" y="3324072"/>
              <a:ext cx="1140542" cy="1101961"/>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pic>
          <p:nvPicPr>
            <p:cNvPr id="23" name="Graphic 22" descr="Rocket">
              <a:extLst>
                <a:ext uri="{FF2B5EF4-FFF2-40B4-BE49-F238E27FC236}">
                  <a16:creationId xmlns:a16="http://schemas.microsoft.com/office/drawing/2014/main" id="{B5795E42-6DFA-44D7-8525-267D01D345F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811635" y="3458496"/>
              <a:ext cx="914400" cy="914400"/>
            </a:xfrm>
            <a:prstGeom prst="rect">
              <a:avLst/>
            </a:prstGeom>
          </p:spPr>
        </p:pic>
      </p:grpSp>
      <p:sp>
        <p:nvSpPr>
          <p:cNvPr id="24" name="Oval 23">
            <a:extLst>
              <a:ext uri="{FF2B5EF4-FFF2-40B4-BE49-F238E27FC236}">
                <a16:creationId xmlns:a16="http://schemas.microsoft.com/office/drawing/2014/main" id="{63ADE4CD-17F5-41BC-8699-DF69973CC626}"/>
              </a:ext>
            </a:extLst>
          </p:cNvPr>
          <p:cNvSpPr/>
          <p:nvPr/>
        </p:nvSpPr>
        <p:spPr>
          <a:xfrm>
            <a:off x="10229485" y="2661817"/>
            <a:ext cx="801477" cy="774363"/>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pic>
        <p:nvPicPr>
          <p:cNvPr id="25" name="Graphic 24" descr="Upward trend">
            <a:extLst>
              <a:ext uri="{FF2B5EF4-FFF2-40B4-BE49-F238E27FC236}">
                <a16:creationId xmlns:a16="http://schemas.microsoft.com/office/drawing/2014/main" id="{8388BF2D-B672-4B90-A652-C13F0AB90F2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328610" y="2730985"/>
            <a:ext cx="615518" cy="615518"/>
          </a:xfrm>
          <a:prstGeom prst="rect">
            <a:avLst/>
          </a:prstGeom>
        </p:spPr>
      </p:pic>
      <p:sp>
        <p:nvSpPr>
          <p:cNvPr id="26" name="Arrow: Down 25">
            <a:extLst>
              <a:ext uri="{FF2B5EF4-FFF2-40B4-BE49-F238E27FC236}">
                <a16:creationId xmlns:a16="http://schemas.microsoft.com/office/drawing/2014/main" id="{E993562F-83A7-4A5C-BB97-8BB09ED1BFCD}"/>
              </a:ext>
            </a:extLst>
          </p:cNvPr>
          <p:cNvSpPr/>
          <p:nvPr/>
        </p:nvSpPr>
        <p:spPr>
          <a:xfrm rot="16200000">
            <a:off x="2533482" y="2776677"/>
            <a:ext cx="244058" cy="553078"/>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27" name="Arrow: Down 26">
            <a:extLst>
              <a:ext uri="{FF2B5EF4-FFF2-40B4-BE49-F238E27FC236}">
                <a16:creationId xmlns:a16="http://schemas.microsoft.com/office/drawing/2014/main" id="{58E5F60C-6BEE-4F6A-9143-240377CA2A87}"/>
              </a:ext>
            </a:extLst>
          </p:cNvPr>
          <p:cNvSpPr/>
          <p:nvPr/>
        </p:nvSpPr>
        <p:spPr>
          <a:xfrm rot="16200000">
            <a:off x="9568814" y="2776677"/>
            <a:ext cx="244058" cy="553078"/>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28" name="Arrow: Down 27">
            <a:extLst>
              <a:ext uri="{FF2B5EF4-FFF2-40B4-BE49-F238E27FC236}">
                <a16:creationId xmlns:a16="http://schemas.microsoft.com/office/drawing/2014/main" id="{86B636FD-1266-4F3B-984B-50E9BD4374E5}"/>
              </a:ext>
            </a:extLst>
          </p:cNvPr>
          <p:cNvSpPr/>
          <p:nvPr/>
        </p:nvSpPr>
        <p:spPr>
          <a:xfrm rot="16200000">
            <a:off x="4436006" y="2753689"/>
            <a:ext cx="244058" cy="553078"/>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29" name="Arrow: Down 28">
            <a:extLst>
              <a:ext uri="{FF2B5EF4-FFF2-40B4-BE49-F238E27FC236}">
                <a16:creationId xmlns:a16="http://schemas.microsoft.com/office/drawing/2014/main" id="{CA6FB0E2-FBB2-43A1-8F25-C19E3589AB17}"/>
              </a:ext>
            </a:extLst>
          </p:cNvPr>
          <p:cNvSpPr/>
          <p:nvPr/>
        </p:nvSpPr>
        <p:spPr>
          <a:xfrm rot="16200000">
            <a:off x="7621424" y="2753688"/>
            <a:ext cx="244058" cy="553078"/>
          </a:xfrm>
          <a:prstGeom prst="downArrow">
            <a:avLst/>
          </a:prstGeom>
          <a:noFill/>
          <a:ln w="190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30" name="TextBox 29">
            <a:extLst>
              <a:ext uri="{FF2B5EF4-FFF2-40B4-BE49-F238E27FC236}">
                <a16:creationId xmlns:a16="http://schemas.microsoft.com/office/drawing/2014/main" id="{8B36F79B-1C0A-411D-AB21-1655E4723AFB}"/>
              </a:ext>
            </a:extLst>
          </p:cNvPr>
          <p:cNvSpPr txBox="1"/>
          <p:nvPr/>
        </p:nvSpPr>
        <p:spPr>
          <a:xfrm>
            <a:off x="5883281" y="2702833"/>
            <a:ext cx="352873" cy="606488"/>
          </a:xfrm>
          <a:prstGeom prst="rect">
            <a:avLst/>
          </a:prstGeom>
          <a:noFill/>
        </p:spPr>
        <p:txBody>
          <a:bodyPr wrap="square" rtlCol="0">
            <a:spAutoFit/>
          </a:bodyPr>
          <a:lstStyle/>
          <a:p>
            <a:pPr defTabSz="932597">
              <a:defRPr/>
            </a:pPr>
            <a:r>
              <a:rPr lang="en-US" sz="3264">
                <a:solidFill>
                  <a:srgbClr val="FFFFFF"/>
                </a:solidFill>
                <a:latin typeface="Calibri" panose="020F0502020204030204"/>
              </a:rPr>
              <a:t>+</a:t>
            </a:r>
          </a:p>
        </p:txBody>
      </p:sp>
      <p:sp>
        <p:nvSpPr>
          <p:cNvPr id="31" name="TextBox 30">
            <a:extLst>
              <a:ext uri="{FF2B5EF4-FFF2-40B4-BE49-F238E27FC236}">
                <a16:creationId xmlns:a16="http://schemas.microsoft.com/office/drawing/2014/main" id="{E55D77AA-97C1-4113-8AE7-DCFC574BB397}"/>
              </a:ext>
            </a:extLst>
          </p:cNvPr>
          <p:cNvSpPr txBox="1"/>
          <p:nvPr/>
        </p:nvSpPr>
        <p:spPr>
          <a:xfrm>
            <a:off x="1100447" y="3567311"/>
            <a:ext cx="1227840" cy="448228"/>
          </a:xfrm>
          <a:prstGeom prst="rect">
            <a:avLst/>
          </a:prstGeom>
          <a:noFill/>
        </p:spPr>
        <p:txBody>
          <a:bodyPr wrap="square" lIns="0" tIns="0" rIns="0" bIns="0" rtlCol="0">
            <a:spAutoFit/>
          </a:bodyPr>
          <a:lstStyle/>
          <a:p>
            <a:pPr algn="ctr" defTabSz="932597">
              <a:defRPr/>
            </a:pPr>
            <a:r>
              <a:rPr lang="en-US" sz="1428">
                <a:solidFill>
                  <a:srgbClr val="FFFFFF"/>
                </a:solidFill>
                <a:latin typeface="+mj-lt"/>
                <a:cs typeface="Segoe UI Semilight" panose="020B0402040204020203" pitchFamily="34" charset="0"/>
              </a:rPr>
              <a:t>Project stakeholders</a:t>
            </a:r>
          </a:p>
        </p:txBody>
      </p:sp>
      <p:sp>
        <p:nvSpPr>
          <p:cNvPr id="32" name="TextBox 31">
            <a:extLst>
              <a:ext uri="{FF2B5EF4-FFF2-40B4-BE49-F238E27FC236}">
                <a16:creationId xmlns:a16="http://schemas.microsoft.com/office/drawing/2014/main" id="{D2DA8360-1CB3-4BE8-B25B-2D601C44F5CD}"/>
              </a:ext>
            </a:extLst>
          </p:cNvPr>
          <p:cNvSpPr txBox="1"/>
          <p:nvPr/>
        </p:nvSpPr>
        <p:spPr>
          <a:xfrm>
            <a:off x="2978531" y="3567311"/>
            <a:ext cx="1227840" cy="448228"/>
          </a:xfrm>
          <a:prstGeom prst="rect">
            <a:avLst/>
          </a:prstGeom>
          <a:noFill/>
        </p:spPr>
        <p:txBody>
          <a:bodyPr wrap="square" lIns="0" tIns="0" rIns="0" bIns="0" rtlCol="0">
            <a:spAutoFit/>
          </a:bodyPr>
          <a:lstStyle/>
          <a:p>
            <a:pPr algn="ctr" defTabSz="932597">
              <a:defRPr/>
            </a:pPr>
            <a:r>
              <a:rPr lang="en-US" sz="1428" dirty="0">
                <a:solidFill>
                  <a:srgbClr val="FFFFFF"/>
                </a:solidFill>
                <a:latin typeface="+mj-lt"/>
                <a:cs typeface="Segoe UI Semilight" panose="020B0402040204020203" pitchFamily="34" charset="0"/>
              </a:rPr>
              <a:t>Project definition</a:t>
            </a:r>
          </a:p>
        </p:txBody>
      </p:sp>
      <p:sp>
        <p:nvSpPr>
          <p:cNvPr id="33" name="TextBox 32">
            <a:extLst>
              <a:ext uri="{FF2B5EF4-FFF2-40B4-BE49-F238E27FC236}">
                <a16:creationId xmlns:a16="http://schemas.microsoft.com/office/drawing/2014/main" id="{0EF71544-E88D-4D4E-9015-D573D07350EB}"/>
              </a:ext>
            </a:extLst>
          </p:cNvPr>
          <p:cNvSpPr txBox="1"/>
          <p:nvPr/>
        </p:nvSpPr>
        <p:spPr>
          <a:xfrm>
            <a:off x="4968515" y="3567311"/>
            <a:ext cx="2266747" cy="448228"/>
          </a:xfrm>
          <a:prstGeom prst="rect">
            <a:avLst/>
          </a:prstGeom>
          <a:noFill/>
        </p:spPr>
        <p:txBody>
          <a:bodyPr wrap="square" lIns="0" tIns="0" rIns="0" bIns="0" rtlCol="0">
            <a:spAutoFit/>
          </a:bodyPr>
          <a:lstStyle/>
          <a:p>
            <a:pPr algn="ctr" defTabSz="932597">
              <a:defRPr/>
            </a:pPr>
            <a:r>
              <a:rPr lang="en-US" sz="1428">
                <a:solidFill>
                  <a:srgbClr val="FFFFFF"/>
                </a:solidFill>
                <a:latin typeface="+mj-lt"/>
                <a:cs typeface="Segoe UI Semilight" panose="020B0402040204020203" pitchFamily="34" charset="0"/>
              </a:rPr>
              <a:t>Technical readiness and user readiness</a:t>
            </a:r>
          </a:p>
        </p:txBody>
      </p:sp>
      <p:sp>
        <p:nvSpPr>
          <p:cNvPr id="34" name="TextBox 33">
            <a:extLst>
              <a:ext uri="{FF2B5EF4-FFF2-40B4-BE49-F238E27FC236}">
                <a16:creationId xmlns:a16="http://schemas.microsoft.com/office/drawing/2014/main" id="{F3018BD8-4112-43DC-ABFE-0B1D7F5B4F1E}"/>
              </a:ext>
            </a:extLst>
          </p:cNvPr>
          <p:cNvSpPr txBox="1"/>
          <p:nvPr/>
        </p:nvSpPr>
        <p:spPr>
          <a:xfrm>
            <a:off x="7918514" y="3567311"/>
            <a:ext cx="1590632" cy="448228"/>
          </a:xfrm>
          <a:prstGeom prst="rect">
            <a:avLst/>
          </a:prstGeom>
          <a:noFill/>
        </p:spPr>
        <p:txBody>
          <a:bodyPr wrap="square" lIns="0" tIns="0" rIns="0" bIns="0" rtlCol="0">
            <a:spAutoFit/>
          </a:bodyPr>
          <a:lstStyle/>
          <a:p>
            <a:pPr algn="ctr" defTabSz="932597">
              <a:defRPr/>
            </a:pPr>
            <a:r>
              <a:rPr lang="en-US" sz="1428">
                <a:solidFill>
                  <a:srgbClr val="FFFFFF"/>
                </a:solidFill>
                <a:latin typeface="+mj-lt"/>
                <a:cs typeface="Segoe UI Semilight" panose="020B0402040204020203" pitchFamily="34" charset="0"/>
              </a:rPr>
              <a:t>Deployment and implementation</a:t>
            </a:r>
          </a:p>
        </p:txBody>
      </p:sp>
      <p:sp>
        <p:nvSpPr>
          <p:cNvPr id="35" name="TextBox 34">
            <a:extLst>
              <a:ext uri="{FF2B5EF4-FFF2-40B4-BE49-F238E27FC236}">
                <a16:creationId xmlns:a16="http://schemas.microsoft.com/office/drawing/2014/main" id="{EB77678A-4108-4331-A4BC-BCFA9973CD2C}"/>
              </a:ext>
            </a:extLst>
          </p:cNvPr>
          <p:cNvSpPr txBox="1"/>
          <p:nvPr/>
        </p:nvSpPr>
        <p:spPr>
          <a:xfrm>
            <a:off x="9834907" y="3567311"/>
            <a:ext cx="1590632" cy="448228"/>
          </a:xfrm>
          <a:prstGeom prst="rect">
            <a:avLst/>
          </a:prstGeom>
          <a:noFill/>
        </p:spPr>
        <p:txBody>
          <a:bodyPr wrap="square" lIns="0" tIns="0" rIns="0" bIns="0" rtlCol="0">
            <a:spAutoFit/>
          </a:bodyPr>
          <a:lstStyle/>
          <a:p>
            <a:pPr algn="ctr" defTabSz="932597">
              <a:defRPr/>
            </a:pPr>
            <a:r>
              <a:rPr lang="en-US" sz="1428">
                <a:solidFill>
                  <a:srgbClr val="FFFFFF"/>
                </a:solidFill>
                <a:latin typeface="+mj-lt"/>
                <a:cs typeface="Segoe UI Semilight" panose="020B0402040204020203" pitchFamily="34" charset="0"/>
              </a:rPr>
              <a:t>Operational excellence</a:t>
            </a:r>
          </a:p>
        </p:txBody>
      </p:sp>
      <p:sp>
        <p:nvSpPr>
          <p:cNvPr id="50" name="Rectangle 49">
            <a:extLst>
              <a:ext uri="{FF2B5EF4-FFF2-40B4-BE49-F238E27FC236}">
                <a16:creationId xmlns:a16="http://schemas.microsoft.com/office/drawing/2014/main" id="{9C67C83C-78EF-4965-A024-87AAFA57DAE6}"/>
              </a:ext>
            </a:extLst>
          </p:cNvPr>
          <p:cNvSpPr/>
          <p:nvPr/>
        </p:nvSpPr>
        <p:spPr>
          <a:xfrm>
            <a:off x="880" y="5579702"/>
            <a:ext cx="12434711" cy="353469"/>
          </a:xfrm>
          <a:prstGeom prst="rect">
            <a:avLst/>
          </a:prstGeom>
        </p:spPr>
        <p:txBody>
          <a:bodyPr wrap="square">
            <a:spAutoFit/>
          </a:bodyPr>
          <a:lstStyle/>
          <a:p>
            <a:pPr algn="ctr">
              <a:lnSpc>
                <a:spcPct val="90000"/>
              </a:lnSpc>
              <a:spcAft>
                <a:spcPts val="612"/>
              </a:spcAft>
            </a:pPr>
            <a:r>
              <a:rPr lang="en-US" sz="1836" dirty="0">
                <a:latin typeface="+mj-lt"/>
                <a:cs typeface="Segoe UI Semibold" panose="020B0502040204020203" pitchFamily="34" charset="0"/>
              </a:rPr>
              <a:t>Learn more at </a:t>
            </a:r>
            <a:r>
              <a:rPr lang="en-US" sz="1836" dirty="0">
                <a:solidFill>
                  <a:schemeClr val="accent1"/>
                </a:solidFill>
                <a:latin typeface="+mj-lt"/>
                <a:hlinkClick r:id="rId16">
                  <a:extLst>
                    <a:ext uri="{A12FA001-AC4F-418D-AE19-62706E023703}">
                      <ahyp:hlinkClr xmlns:ahyp="http://schemas.microsoft.com/office/drawing/2018/hyperlinkcolor" val="tx"/>
                    </a:ext>
                  </a:extLst>
                </a:hlinkClick>
              </a:rPr>
              <a:t>aka.ms/SkypeToTeams</a:t>
            </a:r>
            <a:endParaRPr lang="en-US" sz="1836" dirty="0">
              <a:solidFill>
                <a:schemeClr val="accent1"/>
              </a:solidFill>
              <a:latin typeface="+mj-lt"/>
            </a:endParaRPr>
          </a:p>
        </p:txBody>
      </p:sp>
      <p:sp>
        <p:nvSpPr>
          <p:cNvPr id="54" name="Rectangle 53">
            <a:extLst>
              <a:ext uri="{FF2B5EF4-FFF2-40B4-BE49-F238E27FC236}">
                <a16:creationId xmlns:a16="http://schemas.microsoft.com/office/drawing/2014/main" id="{A38085BF-4B42-438F-A50C-69D5BC05B07A}"/>
              </a:ext>
            </a:extLst>
          </p:cNvPr>
          <p:cNvSpPr/>
          <p:nvPr/>
        </p:nvSpPr>
        <p:spPr>
          <a:xfrm>
            <a:off x="960905" y="4401752"/>
            <a:ext cx="1621931" cy="718447"/>
          </a:xfrm>
          <a:prstGeom prst="rect">
            <a:avLst/>
          </a:prstGeom>
        </p:spPr>
        <p:txBody>
          <a:bodyPr wrap="square">
            <a:spAutoFit/>
          </a:bodyPr>
          <a:lstStyle/>
          <a:p>
            <a:pPr algn="ctr"/>
            <a:r>
              <a:rPr lang="en-US" sz="1326"/>
              <a:t>Gather the right sponsors and project team</a:t>
            </a:r>
          </a:p>
        </p:txBody>
      </p:sp>
      <p:sp>
        <p:nvSpPr>
          <p:cNvPr id="55" name="Rectangle 54">
            <a:extLst>
              <a:ext uri="{FF2B5EF4-FFF2-40B4-BE49-F238E27FC236}">
                <a16:creationId xmlns:a16="http://schemas.microsoft.com/office/drawing/2014/main" id="{744F4E9F-295B-4C68-9F53-786302E4FC50}"/>
              </a:ext>
            </a:extLst>
          </p:cNvPr>
          <p:cNvSpPr/>
          <p:nvPr/>
        </p:nvSpPr>
        <p:spPr>
          <a:xfrm>
            <a:off x="2740173" y="4414407"/>
            <a:ext cx="1728491" cy="718447"/>
          </a:xfrm>
          <a:prstGeom prst="rect">
            <a:avLst/>
          </a:prstGeom>
        </p:spPr>
        <p:txBody>
          <a:bodyPr wrap="square">
            <a:spAutoFit/>
          </a:bodyPr>
          <a:lstStyle/>
          <a:p>
            <a:pPr algn="ctr"/>
            <a:r>
              <a:rPr lang="en-US" sz="1326"/>
              <a:t>Define your project scope, goals,</a:t>
            </a:r>
            <a:br>
              <a:rPr lang="en-US" sz="1326"/>
            </a:br>
            <a:r>
              <a:rPr lang="en-US" sz="1326"/>
              <a:t>and timeline</a:t>
            </a:r>
          </a:p>
        </p:txBody>
      </p:sp>
      <p:sp>
        <p:nvSpPr>
          <p:cNvPr id="56" name="Rectangle 55">
            <a:extLst>
              <a:ext uri="{FF2B5EF4-FFF2-40B4-BE49-F238E27FC236}">
                <a16:creationId xmlns:a16="http://schemas.microsoft.com/office/drawing/2014/main" id="{4211C19E-A341-4D3E-A45E-9C1E38BD6471}"/>
              </a:ext>
            </a:extLst>
          </p:cNvPr>
          <p:cNvSpPr/>
          <p:nvPr/>
        </p:nvSpPr>
        <p:spPr>
          <a:xfrm>
            <a:off x="4689462" y="4414407"/>
            <a:ext cx="1590632" cy="718447"/>
          </a:xfrm>
          <a:prstGeom prst="rect">
            <a:avLst/>
          </a:prstGeom>
        </p:spPr>
        <p:txBody>
          <a:bodyPr wrap="square">
            <a:spAutoFit/>
          </a:bodyPr>
          <a:lstStyle/>
          <a:p>
            <a:pPr algn="ctr"/>
            <a:r>
              <a:rPr lang="en-US" sz="1326"/>
              <a:t>Assess network readiness; </a:t>
            </a:r>
            <a:br>
              <a:rPr lang="en-US" sz="1326"/>
            </a:br>
            <a:r>
              <a:rPr lang="en-US" sz="1326"/>
              <a:t>test for quality</a:t>
            </a:r>
          </a:p>
        </p:txBody>
      </p:sp>
      <p:sp>
        <p:nvSpPr>
          <p:cNvPr id="57" name="Rectangle 56">
            <a:extLst>
              <a:ext uri="{FF2B5EF4-FFF2-40B4-BE49-F238E27FC236}">
                <a16:creationId xmlns:a16="http://schemas.microsoft.com/office/drawing/2014/main" id="{ADDFB48C-F14D-4ECE-B36A-D14BE163A11F}"/>
              </a:ext>
            </a:extLst>
          </p:cNvPr>
          <p:cNvSpPr/>
          <p:nvPr/>
        </p:nvSpPr>
        <p:spPr>
          <a:xfrm>
            <a:off x="6080214" y="4401752"/>
            <a:ext cx="1639292" cy="718447"/>
          </a:xfrm>
          <a:prstGeom prst="rect">
            <a:avLst/>
          </a:prstGeom>
        </p:spPr>
        <p:txBody>
          <a:bodyPr wrap="square">
            <a:spAutoFit/>
          </a:bodyPr>
          <a:lstStyle/>
          <a:p>
            <a:pPr algn="ctr"/>
            <a:r>
              <a:rPr lang="en-US" sz="1326"/>
              <a:t>Assess user acceptance and design readiness</a:t>
            </a:r>
          </a:p>
        </p:txBody>
      </p:sp>
      <p:sp>
        <p:nvSpPr>
          <p:cNvPr id="58" name="Rectangle 57">
            <a:extLst>
              <a:ext uri="{FF2B5EF4-FFF2-40B4-BE49-F238E27FC236}">
                <a16:creationId xmlns:a16="http://schemas.microsoft.com/office/drawing/2014/main" id="{EBEA5E47-9EA7-4CEF-86D6-58584EBD9C0F}"/>
              </a:ext>
            </a:extLst>
          </p:cNvPr>
          <p:cNvSpPr/>
          <p:nvPr/>
        </p:nvSpPr>
        <p:spPr>
          <a:xfrm>
            <a:off x="7902864" y="4423149"/>
            <a:ext cx="1621930" cy="718447"/>
          </a:xfrm>
          <a:prstGeom prst="rect">
            <a:avLst/>
          </a:prstGeom>
        </p:spPr>
        <p:txBody>
          <a:bodyPr wrap="square">
            <a:spAutoFit/>
          </a:bodyPr>
          <a:lstStyle/>
          <a:p>
            <a:pPr algn="ctr"/>
            <a:r>
              <a:rPr lang="en-US" sz="1326"/>
              <a:t>Implement pilot, coexist, and upgrade strategy</a:t>
            </a:r>
          </a:p>
        </p:txBody>
      </p:sp>
      <p:sp>
        <p:nvSpPr>
          <p:cNvPr id="59" name="Rectangle 58">
            <a:extLst>
              <a:ext uri="{FF2B5EF4-FFF2-40B4-BE49-F238E27FC236}">
                <a16:creationId xmlns:a16="http://schemas.microsoft.com/office/drawing/2014/main" id="{C98E6AD2-463B-4D27-9905-03098B4D2C55}"/>
              </a:ext>
            </a:extLst>
          </p:cNvPr>
          <p:cNvSpPr/>
          <p:nvPr/>
        </p:nvSpPr>
        <p:spPr>
          <a:xfrm>
            <a:off x="9721647" y="4433140"/>
            <a:ext cx="1805024" cy="718447"/>
          </a:xfrm>
          <a:prstGeom prst="rect">
            <a:avLst/>
          </a:prstGeom>
        </p:spPr>
        <p:txBody>
          <a:bodyPr wrap="square">
            <a:spAutoFit/>
          </a:bodyPr>
          <a:lstStyle/>
          <a:p>
            <a:pPr algn="ctr"/>
            <a:r>
              <a:rPr lang="en-US" sz="1326"/>
              <a:t>Drive value through optimization and adoption growth</a:t>
            </a:r>
          </a:p>
        </p:txBody>
      </p:sp>
      <p:sp>
        <p:nvSpPr>
          <p:cNvPr id="5" name="Title 4">
            <a:extLst>
              <a:ext uri="{FF2B5EF4-FFF2-40B4-BE49-F238E27FC236}">
                <a16:creationId xmlns:a16="http://schemas.microsoft.com/office/drawing/2014/main" id="{317EDD6B-FDC0-644C-BB85-9CC6D449C938}"/>
              </a:ext>
            </a:extLst>
          </p:cNvPr>
          <p:cNvSpPr>
            <a:spLocks noGrp="1"/>
          </p:cNvSpPr>
          <p:nvPr>
            <p:ph type="title"/>
          </p:nvPr>
        </p:nvSpPr>
        <p:spPr>
          <a:xfrm>
            <a:off x="600059" y="466301"/>
            <a:ext cx="11239464" cy="2071977"/>
          </a:xfrm>
        </p:spPr>
        <p:txBody>
          <a:bodyPr/>
          <a:lstStyle/>
          <a:p>
            <a:pPr>
              <a:spcBef>
                <a:spcPct val="20000"/>
              </a:spcBef>
            </a:pPr>
            <a:r>
              <a:rPr lang="en-US" dirty="0">
                <a:cs typeface="Segoe UI"/>
              </a:rPr>
              <a:t>Planning for a successful upgrade</a:t>
            </a:r>
            <a:br>
              <a:rPr lang="en-US" dirty="0">
                <a:cs typeface="Segoe UI"/>
              </a:rPr>
            </a:br>
            <a:r>
              <a:rPr lang="en-US" sz="2040" dirty="0">
                <a:solidFill>
                  <a:schemeClr val="accent1"/>
                </a:solidFill>
                <a:ea typeface="+mj-lt"/>
                <a:cs typeface="+mj-lt"/>
              </a:rPr>
              <a:t>Once you plan your upgrade to Teams only, use this proven framework for driving technical and behavioral change. Each step in the framework builds on the step prior and, for optimal results, we recommend following the steps in order.</a:t>
            </a:r>
          </a:p>
          <a:p>
            <a:endParaRPr lang="en-US" dirty="0"/>
          </a:p>
        </p:txBody>
      </p:sp>
    </p:spTree>
    <p:extLst>
      <p:ext uri="{BB962C8B-B14F-4D97-AF65-F5344CB8AC3E}">
        <p14:creationId xmlns:p14="http://schemas.microsoft.com/office/powerpoint/2010/main" val="3793690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par>
                          <p:cTn id="14" fill="hold">
                            <p:stCondLst>
                              <p:cond delay="500"/>
                            </p:stCondLst>
                            <p:childTnLst>
                              <p:par>
                                <p:cTn id="15" presetID="10" presetClass="entr" presetSubtype="0" fill="hold" nodeType="after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par>
                          <p:cTn id="27" fill="hold">
                            <p:stCondLst>
                              <p:cond delay="1750"/>
                            </p:stCondLst>
                            <p:childTnLst>
                              <p:par>
                                <p:cTn id="28" presetID="10" presetClass="entr" presetSubtype="0" fill="hold" nodeType="after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75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par>
                                <p:cTn id="46" presetID="10" presetClass="entr" presetSubtype="0" fill="hold" grpId="0" nodeType="withEffect">
                                  <p:stCondLst>
                                    <p:cond delay="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par>
                          <p:cTn id="49" fill="hold">
                            <p:stCondLst>
                              <p:cond delay="3000"/>
                            </p:stCondLst>
                            <p:childTnLst>
                              <p:par>
                                <p:cTn id="50" presetID="10" presetClass="entr" presetSubtype="0" fill="hold" nodeType="afterEffect">
                                  <p:stCondLst>
                                    <p:cond delay="7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grpId="0" nodeType="withEffect">
                                  <p:stCondLst>
                                    <p:cond delay="75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par>
                          <p:cTn id="62" fill="hold">
                            <p:stCondLst>
                              <p:cond delay="4250"/>
                            </p:stCondLst>
                            <p:childTnLst>
                              <p:par>
                                <p:cTn id="63" presetID="10" presetClass="entr" presetSubtype="0" fill="hold" grpId="0" nodeType="afterEffect">
                                  <p:stCondLst>
                                    <p:cond delay="75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nodeType="withEffect">
                                  <p:stCondLst>
                                    <p:cond delay="75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grpId="0" nodeType="withEffect">
                                  <p:stCondLst>
                                    <p:cond delay="75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par>
                                <p:cTn id="75" presetID="10" presetClass="entr" presetSubtype="0" fill="hold" grpId="0" nodeType="withEffect">
                                  <p:stCondLst>
                                    <p:cond delay="75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par>
                          <p:cTn id="78" fill="hold">
                            <p:stCondLst>
                              <p:cond delay="5500"/>
                            </p:stCondLst>
                            <p:childTnLst>
                              <p:par>
                                <p:cTn id="79" presetID="10" presetClass="entr" presetSubtype="0" fill="hold" grpId="0" nodeType="afterEffect">
                                  <p:stCondLst>
                                    <p:cond delay="75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p:bldP spid="31" grpId="0"/>
      <p:bldP spid="32" grpId="0"/>
      <p:bldP spid="33" grpId="0"/>
      <p:bldP spid="34" grpId="0"/>
      <p:bldP spid="35" grpId="0"/>
      <p:bldP spid="50" grpId="0"/>
      <p:bldP spid="54" grpId="0"/>
      <p:bldP spid="55" grpId="0"/>
      <p:bldP spid="56" grpId="0"/>
      <p:bldP spid="57" grpId="0"/>
      <p:bldP spid="58" grpId="0"/>
      <p:bldP spid="59"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AE26-2BF9-6642-9BB4-A93F3842CA25}"/>
              </a:ext>
            </a:extLst>
          </p:cNvPr>
          <p:cNvSpPr>
            <a:spLocks noGrp="1"/>
          </p:cNvSpPr>
          <p:nvPr>
            <p:ph type="title"/>
          </p:nvPr>
        </p:nvSpPr>
        <p:spPr/>
        <p:txBody>
          <a:bodyPr/>
          <a:lstStyle/>
          <a:p>
            <a:r>
              <a:rPr lang="en-US" b="1" dirty="0"/>
              <a:t>Identify Teams champions and critical stakeholders</a:t>
            </a:r>
            <a:br>
              <a:rPr lang="en-US" b="1" dirty="0"/>
            </a:br>
            <a:endParaRPr lang="en-US" b="1" dirty="0"/>
          </a:p>
        </p:txBody>
      </p:sp>
      <p:sp>
        <p:nvSpPr>
          <p:cNvPr id="4" name="Text Placeholder 2">
            <a:extLst>
              <a:ext uri="{FF2B5EF4-FFF2-40B4-BE49-F238E27FC236}">
                <a16:creationId xmlns:a16="http://schemas.microsoft.com/office/drawing/2014/main" id="{5B6410A9-1FAF-9D49-A5BF-9AAA7D5498FA}"/>
              </a:ext>
            </a:extLst>
          </p:cNvPr>
          <p:cNvSpPr txBox="1">
            <a:spLocks/>
          </p:cNvSpPr>
          <p:nvPr/>
        </p:nvSpPr>
        <p:spPr>
          <a:xfrm>
            <a:off x="584200" y="3729881"/>
            <a:ext cx="3581400" cy="2539157"/>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32205">
              <a:lnSpc>
                <a:spcPct val="90000"/>
              </a:lnSpc>
              <a:spcBef>
                <a:spcPct val="20000"/>
              </a:spcBef>
              <a:spcAft>
                <a:spcPts val="612"/>
              </a:spcAft>
              <a:buSzPct val="90000"/>
              <a:defRPr/>
            </a:pPr>
            <a:r>
              <a:rPr lang="en-US" sz="2200" dirty="0">
                <a:solidFill>
                  <a:schemeClr val="accent1"/>
                </a:solidFill>
                <a:latin typeface="+mj-lt"/>
              </a:rPr>
              <a:t>Understand the </a:t>
            </a:r>
            <a:br>
              <a:rPr lang="en-US" sz="2200" dirty="0">
                <a:solidFill>
                  <a:schemeClr val="accent1"/>
                </a:solidFill>
                <a:latin typeface="+mj-lt"/>
              </a:rPr>
            </a:br>
            <a:r>
              <a:rPr lang="en-US" sz="2200" dirty="0">
                <a:solidFill>
                  <a:schemeClr val="accent1"/>
                </a:solidFill>
                <a:latin typeface="+mj-lt"/>
              </a:rPr>
              <a:t>impact of change </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Assess the impact to the organization, and reflect it in the adoption plan</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Build user engagement into your communications plan</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Use cases and role-specific benefits help users understand the value of Teams</a:t>
            </a:r>
          </a:p>
        </p:txBody>
      </p:sp>
      <p:sp>
        <p:nvSpPr>
          <p:cNvPr id="5" name="Text Placeholder 2">
            <a:extLst>
              <a:ext uri="{FF2B5EF4-FFF2-40B4-BE49-F238E27FC236}">
                <a16:creationId xmlns:a16="http://schemas.microsoft.com/office/drawing/2014/main" id="{A6251412-521F-4E41-B5EA-FB563F4FD14D}"/>
              </a:ext>
            </a:extLst>
          </p:cNvPr>
          <p:cNvSpPr txBox="1">
            <a:spLocks/>
          </p:cNvSpPr>
          <p:nvPr/>
        </p:nvSpPr>
        <p:spPr>
          <a:xfrm>
            <a:off x="4644084" y="3729881"/>
            <a:ext cx="3471216" cy="2982355"/>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32205">
              <a:lnSpc>
                <a:spcPct val="90000"/>
              </a:lnSpc>
              <a:spcBef>
                <a:spcPct val="20000"/>
              </a:spcBef>
              <a:spcAft>
                <a:spcPts val="612"/>
              </a:spcAft>
              <a:buSzPct val="90000"/>
              <a:defRPr/>
            </a:pPr>
            <a:r>
              <a:rPr lang="en-US" sz="2200" dirty="0">
                <a:solidFill>
                  <a:schemeClr val="accent1"/>
                </a:solidFill>
                <a:latin typeface="+mj-lt"/>
              </a:rPr>
              <a:t>Pilot before rolling </a:t>
            </a:r>
            <a:br>
              <a:rPr lang="en-US" sz="2200" dirty="0">
                <a:solidFill>
                  <a:schemeClr val="accent1"/>
                </a:solidFill>
                <a:latin typeface="+mj-lt"/>
              </a:rPr>
            </a:br>
            <a:r>
              <a:rPr lang="en-US" sz="2200" dirty="0">
                <a:solidFill>
                  <a:schemeClr val="accent1"/>
                </a:solidFill>
                <a:latin typeface="+mj-lt"/>
              </a:rPr>
              <a:t>out broadly</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Identify early adopters and evangelists to champion </a:t>
            </a:r>
            <a:br>
              <a:rPr lang="en-US" sz="1600" dirty="0">
                <a:solidFill>
                  <a:srgbClr val="282828"/>
                </a:solidFill>
                <a:cs typeface="Segoe UI" panose="020B0502040204020203" pitchFamily="34" charset="0"/>
              </a:rPr>
            </a:br>
            <a:r>
              <a:rPr lang="en-US" sz="1600" dirty="0">
                <a:solidFill>
                  <a:srgbClr val="282828"/>
                </a:solidFill>
                <a:cs typeface="Segoe UI" panose="020B0502040204020203" pitchFamily="34" charset="0"/>
              </a:rPr>
              <a:t>deployment and provide feedback</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Target users and departments </a:t>
            </a:r>
            <a:br>
              <a:rPr lang="en-US" sz="1600" dirty="0">
                <a:solidFill>
                  <a:srgbClr val="282828"/>
                </a:solidFill>
                <a:cs typeface="Segoe UI" panose="020B0502040204020203" pitchFamily="34" charset="0"/>
              </a:rPr>
            </a:br>
            <a:r>
              <a:rPr lang="en-US" sz="1600" dirty="0">
                <a:solidFill>
                  <a:srgbClr val="282828"/>
                </a:solidFill>
                <a:cs typeface="Segoe UI" panose="020B0502040204020203" pitchFamily="34" charset="0"/>
              </a:rPr>
              <a:t>with unique needs and edge-case requirements</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Evaluate awareness building, training, and support, then iterate based on feedback and analysis</a:t>
            </a:r>
          </a:p>
        </p:txBody>
      </p:sp>
      <p:sp>
        <p:nvSpPr>
          <p:cNvPr id="6" name="Text Placeholder 2">
            <a:extLst>
              <a:ext uri="{FF2B5EF4-FFF2-40B4-BE49-F238E27FC236}">
                <a16:creationId xmlns:a16="http://schemas.microsoft.com/office/drawing/2014/main" id="{5EB71F60-86FB-5C47-8ECA-C6F563C3B91A}"/>
              </a:ext>
            </a:extLst>
          </p:cNvPr>
          <p:cNvSpPr txBox="1">
            <a:spLocks/>
          </p:cNvSpPr>
          <p:nvPr/>
        </p:nvSpPr>
        <p:spPr>
          <a:xfrm>
            <a:off x="8593784" y="3729881"/>
            <a:ext cx="3471216" cy="2191369"/>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32205">
              <a:lnSpc>
                <a:spcPct val="90000"/>
              </a:lnSpc>
              <a:spcBef>
                <a:spcPct val="20000"/>
              </a:spcBef>
              <a:spcAft>
                <a:spcPts val="612"/>
              </a:spcAft>
              <a:buSzPct val="90000"/>
              <a:defRPr/>
            </a:pPr>
            <a:r>
              <a:rPr lang="en-US" sz="2200" dirty="0">
                <a:solidFill>
                  <a:schemeClr val="accent1"/>
                </a:solidFill>
                <a:latin typeface="+mj-lt"/>
              </a:rPr>
              <a:t>Focus on driving </a:t>
            </a:r>
            <a:br>
              <a:rPr lang="en-US" sz="2200" dirty="0">
                <a:solidFill>
                  <a:schemeClr val="accent1"/>
                </a:solidFill>
                <a:latin typeface="+mj-lt"/>
              </a:rPr>
            </a:br>
            <a:r>
              <a:rPr lang="en-US" sz="2200" dirty="0">
                <a:solidFill>
                  <a:schemeClr val="accent1"/>
                </a:solidFill>
                <a:latin typeface="+mj-lt"/>
              </a:rPr>
              <a:t>sustained results</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Frequently communicate project progress, to-dos, and next steps</a:t>
            </a:r>
          </a:p>
          <a:p>
            <a:pPr marL="174862" indent="-174862" defTabSz="932205">
              <a:lnSpc>
                <a:spcPct val="90000"/>
              </a:lnSpc>
              <a:spcBef>
                <a:spcPct val="20000"/>
              </a:spcBef>
              <a:spcAft>
                <a:spcPts val="612"/>
              </a:spcAft>
              <a:buSzPct val="90000"/>
              <a:buFont typeface="Arial" panose="020B0604020202020204" pitchFamily="34" charset="0"/>
              <a:buChar char="•"/>
              <a:defRPr/>
            </a:pPr>
            <a:r>
              <a:rPr lang="en-US" sz="1600" dirty="0">
                <a:solidFill>
                  <a:srgbClr val="282828"/>
                </a:solidFill>
                <a:cs typeface="Segoe UI" panose="020B0502040204020203" pitchFamily="34" charset="0"/>
              </a:rPr>
              <a:t>Consider devices as part of your overall strategy, including personal computers, meeting room systems, and peripherals</a:t>
            </a:r>
          </a:p>
        </p:txBody>
      </p:sp>
      <p:pic>
        <p:nvPicPr>
          <p:cNvPr id="8" name="Content Placeholder 4">
            <a:extLst>
              <a:ext uri="{FF2B5EF4-FFF2-40B4-BE49-F238E27FC236}">
                <a16:creationId xmlns:a16="http://schemas.microsoft.com/office/drawing/2014/main" id="{6A9809D0-19CF-B04A-8629-D6E22B684B66}"/>
              </a:ext>
            </a:extLst>
          </p:cNvPr>
          <p:cNvPicPr>
            <a:picLocks noChangeAspect="1"/>
          </p:cNvPicPr>
          <p:nvPr/>
        </p:nvPicPr>
        <p:blipFill rotWithShape="1">
          <a:blip r:embed="rId4">
            <a:extLst>
              <a:ext uri="{28A0092B-C50C-407E-A947-70E740481C1C}">
                <a14:useLocalDpi xmlns:a14="http://schemas.microsoft.com/office/drawing/2010/main" val="0"/>
              </a:ext>
            </a:extLst>
          </a:blip>
          <a:srcRect l="505" t="33981" r="1530" b="23222"/>
          <a:stretch/>
        </p:blipFill>
        <p:spPr>
          <a:xfrm>
            <a:off x="1763" y="1422402"/>
            <a:ext cx="12432949" cy="2036762"/>
          </a:xfrm>
          <a:prstGeom prst="rect">
            <a:avLst/>
          </a:prstGeom>
        </p:spPr>
      </p:pic>
      <p:sp>
        <p:nvSpPr>
          <p:cNvPr id="7" name="Rectangle 6">
            <a:extLst>
              <a:ext uri="{FF2B5EF4-FFF2-40B4-BE49-F238E27FC236}">
                <a16:creationId xmlns:a16="http://schemas.microsoft.com/office/drawing/2014/main" id="{DB030825-D76F-7C4E-A414-87A775A0E152}"/>
              </a:ext>
            </a:extLst>
          </p:cNvPr>
          <p:cNvSpPr/>
          <p:nvPr/>
        </p:nvSpPr>
        <p:spPr bwMode="auto">
          <a:xfrm>
            <a:off x="1764" y="1422401"/>
            <a:ext cx="12432948" cy="2036762"/>
          </a:xfrm>
          <a:prstGeom prst="rect">
            <a:avLst/>
          </a:prstGeom>
          <a:solidFill>
            <a:srgbClr val="171717">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950846"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572127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750"/>
                            </p:stCondLst>
                            <p:childTnLst>
                              <p:par>
                                <p:cTn id="13" presetID="10" presetClass="entr" presetSubtype="0" fill="hold" grpId="0" nodeType="afterEffect">
                                  <p:stCondLst>
                                    <p:cond delay="7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B8FAED-0828-9D4F-AD6C-223D69F260B3}"/>
              </a:ext>
            </a:extLst>
          </p:cNvPr>
          <p:cNvPicPr>
            <a:picLocks noChangeAspect="1"/>
          </p:cNvPicPr>
          <p:nvPr/>
        </p:nvPicPr>
        <p:blipFill rotWithShape="1">
          <a:blip r:embed="rId3">
            <a:extLst>
              <a:ext uri="{28A0092B-C50C-407E-A947-70E740481C1C}">
                <a14:useLocalDpi xmlns:a14="http://schemas.microsoft.com/office/drawing/2010/main" val="0"/>
              </a:ext>
            </a:extLst>
          </a:blip>
          <a:srcRect l="10230"/>
          <a:stretch/>
        </p:blipFill>
        <p:spPr>
          <a:xfrm>
            <a:off x="882" y="-7678"/>
            <a:ext cx="4381413" cy="7002203"/>
          </a:xfrm>
          <a:prstGeom prst="rect">
            <a:avLst/>
          </a:prstGeom>
        </p:spPr>
      </p:pic>
      <p:sp>
        <p:nvSpPr>
          <p:cNvPr id="44" name="Rectangle 43"/>
          <p:cNvSpPr/>
          <p:nvPr/>
        </p:nvSpPr>
        <p:spPr>
          <a:xfrm>
            <a:off x="4778979" y="945679"/>
            <a:ext cx="7132152" cy="594650"/>
          </a:xfrm>
          <a:prstGeom prst="rect">
            <a:avLst/>
          </a:prstGeom>
        </p:spPr>
        <p:txBody>
          <a:bodyPr wrap="square" lIns="0" tIns="45720" rIns="0" bIns="45720" anchor="t">
            <a:spAutoFit/>
          </a:bodyPr>
          <a:lstStyle/>
          <a:p>
            <a:pPr marL="0" lvl="2" defTabSz="951121">
              <a:spcAft>
                <a:spcPts val="612"/>
              </a:spcAft>
              <a:buSzPct val="90000"/>
              <a:defRPr/>
            </a:pPr>
            <a:r>
              <a:rPr lang="en-US" sz="1600" dirty="0">
                <a:solidFill>
                  <a:srgbClr val="1A1A1A"/>
                </a:solidFill>
              </a:rPr>
              <a:t>These webinars help you prepare for your transition </a:t>
            </a:r>
            <a:br>
              <a:rPr lang="en-US" sz="1600" dirty="0">
                <a:solidFill>
                  <a:srgbClr val="1A1A1A"/>
                </a:solidFill>
              </a:rPr>
            </a:br>
            <a:r>
              <a:rPr lang="en-US" sz="1600" dirty="0">
                <a:solidFill>
                  <a:srgbClr val="1A1A1A"/>
                </a:solidFill>
              </a:rPr>
              <a:t>from Skype for Business to Microsoft Teams.</a:t>
            </a:r>
            <a:endParaRPr lang="en-US" sz="1600" baseline="30000" dirty="0">
              <a:solidFill>
                <a:srgbClr val="1A1A1A"/>
              </a:solidFill>
            </a:endParaRPr>
          </a:p>
        </p:txBody>
      </p:sp>
      <p:sp>
        <p:nvSpPr>
          <p:cNvPr id="37" name="Text Placeholder 5">
            <a:extLst>
              <a:ext uri="{FF2B5EF4-FFF2-40B4-BE49-F238E27FC236}">
                <a16:creationId xmlns:a16="http://schemas.microsoft.com/office/drawing/2014/main" id="{8767D368-6D72-493D-870E-3FD5AEF68B60}"/>
              </a:ext>
            </a:extLst>
          </p:cNvPr>
          <p:cNvSpPr txBox="1">
            <a:spLocks/>
          </p:cNvSpPr>
          <p:nvPr/>
        </p:nvSpPr>
        <p:spPr>
          <a:xfrm>
            <a:off x="4778979" y="1602237"/>
            <a:ext cx="6955089" cy="1015663"/>
          </a:xfrm>
          <a:prstGeom prst="rect">
            <a:avLst/>
          </a:prstGeom>
        </p:spPr>
        <p:txBody>
          <a:bodyPr vert="horz" wrap="square" lIns="0" tIns="91440" rIns="0" bIns="91440" rtlCol="0" anchor="t">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32563"/>
            <a:r>
              <a:rPr lang="en-US" sz="2200" dirty="0">
                <a:solidFill>
                  <a:schemeClr val="accent1"/>
                </a:solidFill>
                <a:latin typeface="+mj-lt"/>
              </a:rPr>
              <a:t>Realizing the full potential with Microsoft Teams</a:t>
            </a:r>
          </a:p>
          <a:p>
            <a:pPr defTabSz="932563"/>
            <a:r>
              <a:rPr lang="en-US" sz="1600" b="0" i="0" dirty="0">
                <a:solidFill>
                  <a:srgbClr val="171717"/>
                </a:solidFill>
                <a:effectLst/>
                <a:latin typeface="Segoe UI"/>
                <a:cs typeface="Segoe UI"/>
              </a:rPr>
              <a:t>In this webinar, we will introduce you to the types of applications in </a:t>
            </a:r>
            <a:r>
              <a:rPr lang="en-US" sz="1600" dirty="0">
                <a:solidFill>
                  <a:srgbClr val="171717"/>
                </a:solidFill>
                <a:latin typeface="Segoe UI"/>
                <a:cs typeface="Segoe UI"/>
              </a:rPr>
              <a:t>Teams</a:t>
            </a:r>
            <a:r>
              <a:rPr lang="en-US" sz="1600" b="0" i="0" dirty="0">
                <a:solidFill>
                  <a:srgbClr val="171717"/>
                </a:solidFill>
                <a:effectLst/>
                <a:latin typeface="Segoe UI"/>
                <a:cs typeface="Segoe UI"/>
              </a:rPr>
              <a:t> and app templates with which you can extend the functional scope of teams.</a:t>
            </a:r>
            <a:r>
              <a:rPr lang="en-US" sz="1600" dirty="0">
                <a:solidFill>
                  <a:srgbClr val="171717"/>
                </a:solidFill>
                <a:latin typeface="Segoe UI"/>
                <a:cs typeface="Segoe UI"/>
              </a:rPr>
              <a:t> </a:t>
            </a:r>
            <a:endParaRPr lang="en-US" sz="1600" dirty="0">
              <a:solidFill>
                <a:srgbClr val="333333"/>
              </a:solidFill>
            </a:endParaRPr>
          </a:p>
        </p:txBody>
      </p:sp>
      <p:sp>
        <p:nvSpPr>
          <p:cNvPr id="41" name="Rectangle 40">
            <a:extLst>
              <a:ext uri="{FF2B5EF4-FFF2-40B4-BE49-F238E27FC236}">
                <a16:creationId xmlns:a16="http://schemas.microsoft.com/office/drawing/2014/main" id="{FC6353C8-A1CC-452F-B9A8-F3754D699C3C}"/>
              </a:ext>
            </a:extLst>
          </p:cNvPr>
          <p:cNvSpPr/>
          <p:nvPr/>
        </p:nvSpPr>
        <p:spPr>
          <a:xfrm>
            <a:off x="5496319" y="2668625"/>
            <a:ext cx="875240" cy="338554"/>
          </a:xfrm>
          <a:prstGeom prst="rect">
            <a:avLst/>
          </a:prstGeom>
        </p:spPr>
        <p:txBody>
          <a:bodyPr wrap="none" lIns="0" rIns="0">
            <a:spAutoFit/>
          </a:bodyPr>
          <a:lstStyle/>
          <a:p>
            <a:r>
              <a:rPr lang="en-US" sz="1600" u="sng" dirty="0">
                <a:solidFill>
                  <a:srgbClr val="D93A03"/>
                </a:solidFill>
                <a:hlinkClick r:id="rId4"/>
              </a:rPr>
              <a:t>View now</a:t>
            </a:r>
            <a:endParaRPr lang="en-US" sz="1600" u="sng" dirty="0">
              <a:solidFill>
                <a:srgbClr val="D93A03"/>
              </a:solidFill>
            </a:endParaRPr>
          </a:p>
        </p:txBody>
      </p:sp>
      <p:pic>
        <p:nvPicPr>
          <p:cNvPr id="10" name="Picture 9">
            <a:extLst>
              <a:ext uri="{FF2B5EF4-FFF2-40B4-BE49-F238E27FC236}">
                <a16:creationId xmlns:a16="http://schemas.microsoft.com/office/drawing/2014/main" id="{545A9646-126F-F046-B52E-6F70C579355F}"/>
              </a:ext>
            </a:extLst>
          </p:cNvPr>
          <p:cNvPicPr>
            <a:picLocks noChangeAspect="1"/>
          </p:cNvPicPr>
          <p:nvPr/>
        </p:nvPicPr>
        <p:blipFill>
          <a:blip r:embed="rId5">
            <a:duotone>
              <a:schemeClr val="accent1">
                <a:shade val="45000"/>
                <a:satMod val="135000"/>
              </a:schemeClr>
              <a:prstClr val="white"/>
            </a:duotone>
          </a:blip>
          <a:stretch>
            <a:fillRect/>
          </a:stretch>
        </p:blipFill>
        <p:spPr>
          <a:xfrm>
            <a:off x="4778979" y="2617900"/>
            <a:ext cx="440004" cy="440004"/>
          </a:xfrm>
          <a:prstGeom prst="rect">
            <a:avLst/>
          </a:prstGeom>
        </p:spPr>
      </p:pic>
      <p:sp>
        <p:nvSpPr>
          <p:cNvPr id="29" name="TextBox 28">
            <a:extLst>
              <a:ext uri="{FF2B5EF4-FFF2-40B4-BE49-F238E27FC236}">
                <a16:creationId xmlns:a16="http://schemas.microsoft.com/office/drawing/2014/main" id="{E8719BB4-1637-4786-A1F5-FC486B1E4A5A}"/>
              </a:ext>
            </a:extLst>
          </p:cNvPr>
          <p:cNvSpPr txBox="1"/>
          <p:nvPr/>
        </p:nvSpPr>
        <p:spPr>
          <a:xfrm>
            <a:off x="4778979" y="3239281"/>
            <a:ext cx="7089031" cy="1015663"/>
          </a:xfrm>
          <a:prstGeom prst="rect">
            <a:avLst/>
          </a:prstGeom>
          <a:noFill/>
        </p:spPr>
        <p:txBody>
          <a:bodyPr wrap="square" lIns="0" tIns="91440" rIns="0" bIns="91440" rtlCol="0" anchor="t">
            <a:spAutoFit/>
          </a:bodyPr>
          <a:lstStyle/>
          <a:p>
            <a:pPr defTabSz="932563"/>
            <a:r>
              <a:rPr lang="en-US" sz="2200" dirty="0">
                <a:solidFill>
                  <a:schemeClr val="accent1"/>
                </a:solidFill>
                <a:latin typeface="+mj-lt"/>
              </a:rPr>
              <a:t>Transitioning from Skype for Business to teams</a:t>
            </a:r>
          </a:p>
          <a:p>
            <a:pPr defTabSz="932563"/>
            <a:r>
              <a:rPr lang="en-US" sz="1600" dirty="0">
                <a:solidFill>
                  <a:srgbClr val="171717"/>
                </a:solidFill>
                <a:latin typeface="Segoe UI"/>
                <a:cs typeface="Segoe UI"/>
              </a:rPr>
              <a:t>This web talk will show you ways to move from Skype for Business to teams. We will help you to identify and overcome possible hurdles.</a:t>
            </a:r>
            <a:endParaRPr lang="en-US" sz="1600" dirty="0">
              <a:solidFill>
                <a:srgbClr val="D93A03"/>
              </a:solidFill>
              <a:latin typeface="+mj-lt"/>
            </a:endParaRPr>
          </a:p>
        </p:txBody>
      </p:sp>
      <p:sp>
        <p:nvSpPr>
          <p:cNvPr id="31" name="Rectangle 30">
            <a:extLst>
              <a:ext uri="{FF2B5EF4-FFF2-40B4-BE49-F238E27FC236}">
                <a16:creationId xmlns:a16="http://schemas.microsoft.com/office/drawing/2014/main" id="{B9F6C2A6-42E6-478F-A4D3-452678CEFEF9}"/>
              </a:ext>
            </a:extLst>
          </p:cNvPr>
          <p:cNvSpPr/>
          <p:nvPr/>
        </p:nvSpPr>
        <p:spPr>
          <a:xfrm>
            <a:off x="5496319" y="4305668"/>
            <a:ext cx="875240" cy="338554"/>
          </a:xfrm>
          <a:prstGeom prst="rect">
            <a:avLst/>
          </a:prstGeom>
        </p:spPr>
        <p:txBody>
          <a:bodyPr wrap="none" lIns="0" rIns="0">
            <a:spAutoFit/>
          </a:bodyPr>
          <a:lstStyle/>
          <a:p>
            <a:r>
              <a:rPr lang="en-US" sz="1600" dirty="0">
                <a:solidFill>
                  <a:srgbClr val="D93A03"/>
                </a:solidFill>
                <a:hlinkClick r:id="rId6"/>
              </a:rPr>
              <a:t>View now</a:t>
            </a:r>
            <a:endParaRPr lang="en-US" sz="1600" dirty="0">
              <a:solidFill>
                <a:srgbClr val="D93A03"/>
              </a:solidFill>
            </a:endParaRPr>
          </a:p>
        </p:txBody>
      </p:sp>
      <p:pic>
        <p:nvPicPr>
          <p:cNvPr id="24" name="Picture 23">
            <a:extLst>
              <a:ext uri="{FF2B5EF4-FFF2-40B4-BE49-F238E27FC236}">
                <a16:creationId xmlns:a16="http://schemas.microsoft.com/office/drawing/2014/main" id="{AE2F78AC-25F5-D647-9CD9-4CB3B7EFCF95}"/>
              </a:ext>
            </a:extLst>
          </p:cNvPr>
          <p:cNvPicPr>
            <a:picLocks noChangeAspect="1"/>
          </p:cNvPicPr>
          <p:nvPr/>
        </p:nvPicPr>
        <p:blipFill>
          <a:blip r:embed="rId5">
            <a:duotone>
              <a:schemeClr val="accent1">
                <a:shade val="45000"/>
                <a:satMod val="135000"/>
              </a:schemeClr>
              <a:prstClr val="white"/>
            </a:duotone>
          </a:blip>
          <a:stretch>
            <a:fillRect/>
          </a:stretch>
        </p:blipFill>
        <p:spPr>
          <a:xfrm>
            <a:off x="4778979" y="4254943"/>
            <a:ext cx="440004" cy="440004"/>
          </a:xfrm>
          <a:prstGeom prst="rect">
            <a:avLst/>
          </a:prstGeom>
        </p:spPr>
      </p:pic>
      <p:sp>
        <p:nvSpPr>
          <p:cNvPr id="14" name="Title 3">
            <a:extLst>
              <a:ext uri="{FF2B5EF4-FFF2-40B4-BE49-F238E27FC236}">
                <a16:creationId xmlns:a16="http://schemas.microsoft.com/office/drawing/2014/main" id="{526109DC-A9C1-44E9-9098-A3DD4B61B6BB}"/>
              </a:ext>
            </a:extLst>
          </p:cNvPr>
          <p:cNvSpPr txBox="1">
            <a:spLocks/>
          </p:cNvSpPr>
          <p:nvPr/>
        </p:nvSpPr>
        <p:spPr>
          <a:xfrm>
            <a:off x="4778979" y="295275"/>
            <a:ext cx="6830409" cy="663104"/>
          </a:xfrm>
          <a:prstGeom prst="rect">
            <a:avLst/>
          </a:prstGeom>
        </p:spPr>
        <p:txBody>
          <a:bodyPr vert="horz" wrap="square" lIns="0" tIns="93260" rIns="0" bIns="93260" rtlCol="0" anchor="t">
            <a:noAutofit/>
          </a:bodyPr>
          <a:lstStyle>
            <a:lvl1pPr algn="l" defTabSz="914367" rtl="0" eaLnBrk="1" latinLnBrk="0" hangingPunct="1">
              <a:lnSpc>
                <a:spcPct val="90000"/>
              </a:lnSpc>
              <a:spcBef>
                <a:spcPct val="0"/>
              </a:spcBef>
              <a:buNone/>
              <a:defRPr lang="en-US" sz="3600" b="0" kern="1200" cap="none" spc="-147" baseline="0">
                <a:ln w="3175">
                  <a:noFill/>
                </a:ln>
                <a:solidFill>
                  <a:srgbClr val="D93A03"/>
                </a:solidFill>
                <a:effectLst/>
                <a:latin typeface="+mj-lt"/>
                <a:ea typeface="+mn-ea"/>
                <a:cs typeface="Segoe UI" pitchFamily="34" charset="0"/>
              </a:defRPr>
            </a:lvl1pPr>
          </a:lstStyle>
          <a:p>
            <a:r>
              <a:rPr lang="en-US" sz="3672" dirty="0">
                <a:solidFill>
                  <a:schemeClr val="accent1"/>
                </a:solidFill>
              </a:rPr>
              <a:t>Webinars (German)</a:t>
            </a:r>
          </a:p>
        </p:txBody>
      </p:sp>
      <p:sp>
        <p:nvSpPr>
          <p:cNvPr id="13" name="Rectangle 12">
            <a:extLst>
              <a:ext uri="{FF2B5EF4-FFF2-40B4-BE49-F238E27FC236}">
                <a16:creationId xmlns:a16="http://schemas.microsoft.com/office/drawing/2014/main" id="{AB1BC1BA-CF77-43B3-8E51-858CED485986}"/>
              </a:ext>
            </a:extLst>
          </p:cNvPr>
          <p:cNvSpPr/>
          <p:nvPr/>
        </p:nvSpPr>
        <p:spPr>
          <a:xfrm>
            <a:off x="5496320" y="6188932"/>
            <a:ext cx="2115259" cy="338554"/>
          </a:xfrm>
          <a:prstGeom prst="rect">
            <a:avLst/>
          </a:prstGeom>
        </p:spPr>
        <p:txBody>
          <a:bodyPr wrap="none" lIns="0" rIns="0">
            <a:spAutoFit/>
          </a:bodyPr>
          <a:lstStyle/>
          <a:p>
            <a:r>
              <a:rPr lang="en-US" sz="1600" dirty="0">
                <a:solidFill>
                  <a:srgbClr val="D93A03"/>
                </a:solidFill>
                <a:hlinkClick r:id="rId7"/>
              </a:rPr>
              <a:t>aka.ms/Transition-FAQs</a:t>
            </a:r>
            <a:endParaRPr lang="en-US" sz="1600" dirty="0">
              <a:solidFill>
                <a:srgbClr val="D93A03"/>
              </a:solidFill>
            </a:endParaRPr>
          </a:p>
        </p:txBody>
      </p:sp>
      <p:sp>
        <p:nvSpPr>
          <p:cNvPr id="19" name="TextBox 18">
            <a:extLst>
              <a:ext uri="{FF2B5EF4-FFF2-40B4-BE49-F238E27FC236}">
                <a16:creationId xmlns:a16="http://schemas.microsoft.com/office/drawing/2014/main" id="{14941261-A9FD-4574-912D-9FB6EA840746}"/>
              </a:ext>
            </a:extLst>
          </p:cNvPr>
          <p:cNvSpPr txBox="1"/>
          <p:nvPr/>
        </p:nvSpPr>
        <p:spPr>
          <a:xfrm>
            <a:off x="4778978" y="4876323"/>
            <a:ext cx="7273321" cy="1261884"/>
          </a:xfrm>
          <a:prstGeom prst="rect">
            <a:avLst/>
          </a:prstGeom>
          <a:noFill/>
        </p:spPr>
        <p:txBody>
          <a:bodyPr wrap="square" lIns="0" tIns="91440" rIns="0" bIns="91440" rtlCol="0" anchor="t">
            <a:spAutoFit/>
          </a:bodyPr>
          <a:lstStyle/>
          <a:p>
            <a:pPr defTabSz="932563"/>
            <a:r>
              <a:rPr lang="en-US" sz="2200" dirty="0">
                <a:solidFill>
                  <a:schemeClr val="accent1"/>
                </a:solidFill>
                <a:latin typeface="+mj-lt"/>
              </a:rPr>
              <a:t>How companies successfully implement Microsoft Teams</a:t>
            </a:r>
          </a:p>
          <a:p>
            <a:pPr defTabSz="932563"/>
            <a:r>
              <a:rPr lang="en-US" sz="1600" dirty="0">
                <a:solidFill>
                  <a:srgbClr val="2F2F2F"/>
                </a:solidFill>
              </a:rPr>
              <a:t>In this webinar, we will show you why change management is important in the adoption of Microsoft teams, and how other customers have adopted this tool and ensured its continued use in the organization.</a:t>
            </a:r>
            <a:endParaRPr lang="en-US" sz="1600" dirty="0">
              <a:solidFill>
                <a:srgbClr val="2F2F2F"/>
              </a:solidFill>
              <a:latin typeface="Segoe UI"/>
              <a:cs typeface="Segoe UI"/>
            </a:endParaRPr>
          </a:p>
        </p:txBody>
      </p:sp>
      <p:pic>
        <p:nvPicPr>
          <p:cNvPr id="20" name="Picture 19">
            <a:extLst>
              <a:ext uri="{FF2B5EF4-FFF2-40B4-BE49-F238E27FC236}">
                <a16:creationId xmlns:a16="http://schemas.microsoft.com/office/drawing/2014/main" id="{8587AC1C-0D40-458D-91BD-526E5849A906}"/>
              </a:ext>
            </a:extLst>
          </p:cNvPr>
          <p:cNvPicPr>
            <a:picLocks noChangeAspect="1"/>
          </p:cNvPicPr>
          <p:nvPr/>
        </p:nvPicPr>
        <p:blipFill>
          <a:blip r:embed="rId5">
            <a:duotone>
              <a:schemeClr val="accent1">
                <a:shade val="45000"/>
                <a:satMod val="135000"/>
              </a:schemeClr>
              <a:prstClr val="white"/>
            </a:duotone>
          </a:blip>
          <a:stretch>
            <a:fillRect/>
          </a:stretch>
        </p:blipFill>
        <p:spPr>
          <a:xfrm>
            <a:off x="4778979" y="6138207"/>
            <a:ext cx="440004" cy="440004"/>
          </a:xfrm>
          <a:prstGeom prst="rect">
            <a:avLst/>
          </a:prstGeom>
        </p:spPr>
      </p:pic>
      <p:sp>
        <p:nvSpPr>
          <p:cNvPr id="5" name="Rectangle 4">
            <a:extLst>
              <a:ext uri="{FF2B5EF4-FFF2-40B4-BE49-F238E27FC236}">
                <a16:creationId xmlns:a16="http://schemas.microsoft.com/office/drawing/2014/main" id="{85FB872C-60B2-41C0-870E-1AC74D7FCFE2}"/>
              </a:ext>
            </a:extLst>
          </p:cNvPr>
          <p:cNvSpPr/>
          <p:nvPr/>
        </p:nvSpPr>
        <p:spPr bwMode="auto">
          <a:xfrm>
            <a:off x="0" y="-7678"/>
            <a:ext cx="4381413" cy="7002203"/>
          </a:xfrm>
          <a:prstGeom prst="rect">
            <a:avLst/>
          </a:prstGeom>
          <a:solidFill>
            <a:schemeClr val="accent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635495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2826F-1E33-43D3-8440-15A77D4AF5A3}"/>
              </a:ext>
            </a:extLst>
          </p:cNvPr>
          <p:cNvPicPr>
            <a:picLocks noChangeAspect="1"/>
          </p:cNvPicPr>
          <p:nvPr/>
        </p:nvPicPr>
        <p:blipFill rotWithShape="1">
          <a:blip r:embed="rId3"/>
          <a:srcRect l="34547" r="23834" b="339"/>
          <a:stretch/>
        </p:blipFill>
        <p:spPr>
          <a:xfrm>
            <a:off x="881" y="0"/>
            <a:ext cx="4381413" cy="6994525"/>
          </a:xfrm>
          <a:prstGeom prst="rect">
            <a:avLst/>
          </a:prstGeom>
        </p:spPr>
      </p:pic>
      <p:sp>
        <p:nvSpPr>
          <p:cNvPr id="29" name="TextBox 28">
            <a:extLst>
              <a:ext uri="{FF2B5EF4-FFF2-40B4-BE49-F238E27FC236}">
                <a16:creationId xmlns:a16="http://schemas.microsoft.com/office/drawing/2014/main" id="{E8719BB4-1637-4786-A1F5-FC486B1E4A5A}"/>
              </a:ext>
            </a:extLst>
          </p:cNvPr>
          <p:cNvSpPr txBox="1"/>
          <p:nvPr/>
        </p:nvSpPr>
        <p:spPr>
          <a:xfrm>
            <a:off x="4778979" y="3201915"/>
            <a:ext cx="7502075" cy="1015663"/>
          </a:xfrm>
          <a:prstGeom prst="rect">
            <a:avLst/>
          </a:prstGeom>
          <a:noFill/>
        </p:spPr>
        <p:txBody>
          <a:bodyPr wrap="square" lIns="0" tIns="91440" rIns="0" bIns="91440" rtlCol="0">
            <a:spAutoFit/>
          </a:bodyPr>
          <a:lstStyle/>
          <a:p>
            <a:pPr defTabSz="932563"/>
            <a:r>
              <a:rPr lang="en-US" sz="2200" dirty="0">
                <a:solidFill>
                  <a:schemeClr val="accent1"/>
                </a:solidFill>
                <a:latin typeface="+mj-lt"/>
              </a:rPr>
              <a:t>Teams live training</a:t>
            </a:r>
          </a:p>
          <a:p>
            <a:pPr defTabSz="932563"/>
            <a:r>
              <a:rPr lang="en-US" sz="1600" dirty="0">
                <a:solidFill>
                  <a:srgbClr val="2F2F2F"/>
                </a:solidFill>
              </a:rPr>
              <a:t>Free live and on-demand online training classes designed to help get business decision makers, admins, IT Pros, and end users up and running with Teams.</a:t>
            </a:r>
            <a:endParaRPr lang="en-US" sz="2040" dirty="0">
              <a:solidFill>
                <a:srgbClr val="D93A03"/>
              </a:solidFill>
              <a:latin typeface="+mj-lt"/>
            </a:endParaRPr>
          </a:p>
        </p:txBody>
      </p:sp>
      <p:sp>
        <p:nvSpPr>
          <p:cNvPr id="31" name="Rectangle 30">
            <a:extLst>
              <a:ext uri="{FF2B5EF4-FFF2-40B4-BE49-F238E27FC236}">
                <a16:creationId xmlns:a16="http://schemas.microsoft.com/office/drawing/2014/main" id="{B9F6C2A6-42E6-478F-A4D3-452678CEFEF9}"/>
              </a:ext>
            </a:extLst>
          </p:cNvPr>
          <p:cNvSpPr/>
          <p:nvPr/>
        </p:nvSpPr>
        <p:spPr>
          <a:xfrm>
            <a:off x="5496319" y="4268303"/>
            <a:ext cx="2325830" cy="338554"/>
          </a:xfrm>
          <a:prstGeom prst="rect">
            <a:avLst/>
          </a:prstGeom>
        </p:spPr>
        <p:txBody>
          <a:bodyPr wrap="none" lIns="0" rIns="0">
            <a:spAutoFit/>
          </a:bodyPr>
          <a:lstStyle/>
          <a:p>
            <a:r>
              <a:rPr lang="en-US" sz="1600" dirty="0">
                <a:solidFill>
                  <a:schemeClr val="accent1"/>
                </a:solidFill>
                <a:hlinkClick r:id="rId4">
                  <a:extLst>
                    <a:ext uri="{A12FA001-AC4F-418D-AE19-62706E023703}">
                      <ahyp:hlinkClr xmlns:ahyp="http://schemas.microsoft.com/office/drawing/2018/hyperlinkcolor" val="tx"/>
                    </a:ext>
                  </a:extLst>
                </a:hlinkClick>
              </a:rPr>
              <a:t>aka.ms/TeamsLiveTraining</a:t>
            </a:r>
            <a:endParaRPr lang="en-US" sz="1600" dirty="0">
              <a:solidFill>
                <a:schemeClr val="accent1"/>
              </a:solidFill>
            </a:endParaRPr>
          </a:p>
        </p:txBody>
      </p:sp>
      <p:sp>
        <p:nvSpPr>
          <p:cNvPr id="37" name="Text Placeholder 5">
            <a:extLst>
              <a:ext uri="{FF2B5EF4-FFF2-40B4-BE49-F238E27FC236}">
                <a16:creationId xmlns:a16="http://schemas.microsoft.com/office/drawing/2014/main" id="{8767D368-6D72-493D-870E-3FD5AEF68B60}"/>
              </a:ext>
            </a:extLst>
          </p:cNvPr>
          <p:cNvSpPr txBox="1">
            <a:spLocks/>
          </p:cNvSpPr>
          <p:nvPr/>
        </p:nvSpPr>
        <p:spPr>
          <a:xfrm>
            <a:off x="4778979" y="1762192"/>
            <a:ext cx="7233312" cy="1025537"/>
          </a:xfrm>
          <a:prstGeom prst="rect">
            <a:avLst/>
          </a:prstGeom>
        </p:spPr>
        <p:txBody>
          <a:bodyPr vert="horz" wrap="square" lIns="0" tIns="91440" rIns="0" bIns="9144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32563"/>
            <a:r>
              <a:rPr lang="en-US" sz="2200" dirty="0">
                <a:solidFill>
                  <a:schemeClr val="accent1"/>
                </a:solidFill>
                <a:latin typeface="+mj-lt"/>
              </a:rPr>
              <a:t>Upgrade planning workshops</a:t>
            </a:r>
          </a:p>
          <a:p>
            <a:pPr defTabSz="932563"/>
            <a:r>
              <a:rPr lang="en-US" sz="1600" dirty="0">
                <a:solidFill>
                  <a:srgbClr val="2F2F2F"/>
                </a:solidFill>
              </a:rPr>
              <a:t>Free </a:t>
            </a:r>
            <a:r>
              <a:rPr lang="en-US" sz="1600" dirty="0">
                <a:solidFill>
                  <a:srgbClr val="333333"/>
                </a:solidFill>
              </a:rPr>
              <a:t>interactive online workshops packed with guidance, best practices, and resources designed to kick-start planning and implementation </a:t>
            </a:r>
          </a:p>
        </p:txBody>
      </p:sp>
      <p:sp>
        <p:nvSpPr>
          <p:cNvPr id="41" name="Rectangle 40">
            <a:extLst>
              <a:ext uri="{FF2B5EF4-FFF2-40B4-BE49-F238E27FC236}">
                <a16:creationId xmlns:a16="http://schemas.microsoft.com/office/drawing/2014/main" id="{FC6353C8-A1CC-452F-B9A8-F3754D699C3C}"/>
              </a:ext>
            </a:extLst>
          </p:cNvPr>
          <p:cNvSpPr/>
          <p:nvPr/>
        </p:nvSpPr>
        <p:spPr>
          <a:xfrm>
            <a:off x="5496319" y="2792288"/>
            <a:ext cx="2790187" cy="430887"/>
          </a:xfrm>
          <a:prstGeom prst="rect">
            <a:avLst/>
          </a:prstGeom>
        </p:spPr>
        <p:txBody>
          <a:bodyPr wrap="none" lIns="0" tIns="91440" rIns="0" bIns="91440">
            <a:spAutoFit/>
          </a:bodyPr>
          <a:lstStyle/>
          <a:p>
            <a:r>
              <a:rPr lang="en-US" sz="1600" u="sng" dirty="0">
                <a:solidFill>
                  <a:schemeClr val="accent1"/>
                </a:solidFill>
                <a:hlinkClick r:id="rId5">
                  <a:extLst>
                    <a:ext uri="{A12FA001-AC4F-418D-AE19-62706E023703}">
                      <ahyp:hlinkClr xmlns:ahyp="http://schemas.microsoft.com/office/drawing/2018/hyperlinkcolor" val="tx"/>
                    </a:ext>
                  </a:extLst>
                </a:hlinkClick>
              </a:rPr>
              <a:t>aka.ms/SkypeToTeamsPlanning</a:t>
            </a:r>
            <a:endParaRPr lang="en-US" sz="1600" u="sng" dirty="0">
              <a:solidFill>
                <a:schemeClr val="accent1"/>
              </a:solidFill>
            </a:endParaRPr>
          </a:p>
        </p:txBody>
      </p:sp>
      <p:sp>
        <p:nvSpPr>
          <p:cNvPr id="44" name="Rectangle 43"/>
          <p:cNvSpPr/>
          <p:nvPr/>
        </p:nvSpPr>
        <p:spPr>
          <a:xfrm>
            <a:off x="4778979" y="958379"/>
            <a:ext cx="7132152" cy="686983"/>
          </a:xfrm>
          <a:prstGeom prst="rect">
            <a:avLst/>
          </a:prstGeom>
        </p:spPr>
        <p:txBody>
          <a:bodyPr wrap="square" lIns="0" tIns="91440" rIns="0" bIns="91440">
            <a:spAutoFit/>
          </a:bodyPr>
          <a:lstStyle/>
          <a:p>
            <a:pPr marL="0" lvl="2" defTabSz="951121">
              <a:spcAft>
                <a:spcPts val="612"/>
              </a:spcAft>
              <a:buSzPct val="90000"/>
              <a:defRPr/>
            </a:pPr>
            <a:r>
              <a:rPr lang="en-US" sz="1632" dirty="0">
                <a:solidFill>
                  <a:srgbClr val="1A1A1A">
                    <a:lumMod val="90000"/>
                    <a:lumOff val="10000"/>
                  </a:srgbClr>
                </a:solidFill>
              </a:rPr>
              <a:t>Microsoft will help you design a strategic plan based upon a proven change management framework and the specific needs of your organization.</a:t>
            </a:r>
            <a:r>
              <a:rPr lang="en-US" sz="1632" baseline="30000" dirty="0">
                <a:solidFill>
                  <a:srgbClr val="1A1A1A">
                    <a:lumMod val="90000"/>
                    <a:lumOff val="10000"/>
                  </a:srgbClr>
                </a:solidFill>
              </a:rPr>
              <a:t>*</a:t>
            </a:r>
          </a:p>
        </p:txBody>
      </p:sp>
      <p:sp>
        <p:nvSpPr>
          <p:cNvPr id="45" name="Rectangle 44">
            <a:extLst>
              <a:ext uri="{FF2B5EF4-FFF2-40B4-BE49-F238E27FC236}">
                <a16:creationId xmlns:a16="http://schemas.microsoft.com/office/drawing/2014/main" id="{8127627C-AFE9-4E27-AC2E-912E4269AED8}"/>
              </a:ext>
            </a:extLst>
          </p:cNvPr>
          <p:cNvSpPr/>
          <p:nvPr/>
        </p:nvSpPr>
        <p:spPr>
          <a:xfrm>
            <a:off x="4778979" y="6509011"/>
            <a:ext cx="7404682" cy="254262"/>
          </a:xfrm>
          <a:prstGeom prst="rect">
            <a:avLst/>
          </a:prstGeom>
        </p:spPr>
        <p:txBody>
          <a:bodyPr wrap="square" lIns="0" rIns="0">
            <a:spAutoFit/>
          </a:bodyPr>
          <a:lstStyle/>
          <a:p>
            <a:pPr marL="123051" indent="-123051"/>
            <a:r>
              <a:rPr lang="en-US" sz="1020" baseline="30000" dirty="0"/>
              <a:t>*</a:t>
            </a:r>
            <a:r>
              <a:rPr lang="en-US" sz="1020" dirty="0"/>
              <a:t>All customers have access to online tools and training. FastTrack-led engagements are available for qualifying customers.  </a:t>
            </a:r>
          </a:p>
        </p:txBody>
      </p:sp>
      <p:pic>
        <p:nvPicPr>
          <p:cNvPr id="10" name="Picture 9">
            <a:extLst>
              <a:ext uri="{FF2B5EF4-FFF2-40B4-BE49-F238E27FC236}">
                <a16:creationId xmlns:a16="http://schemas.microsoft.com/office/drawing/2014/main" id="{545A9646-126F-F046-B52E-6F70C579355F}"/>
              </a:ext>
            </a:extLst>
          </p:cNvPr>
          <p:cNvPicPr>
            <a:picLocks noChangeAspect="1"/>
          </p:cNvPicPr>
          <p:nvPr/>
        </p:nvPicPr>
        <p:blipFill>
          <a:blip r:embed="rId6">
            <a:duotone>
              <a:schemeClr val="accent1">
                <a:shade val="45000"/>
                <a:satMod val="135000"/>
              </a:schemeClr>
              <a:prstClr val="white"/>
            </a:duotone>
          </a:blip>
          <a:stretch>
            <a:fillRect/>
          </a:stretch>
        </p:blipFill>
        <p:spPr>
          <a:xfrm>
            <a:off x="4778979" y="2787729"/>
            <a:ext cx="440004" cy="440004"/>
          </a:xfrm>
          <a:prstGeom prst="rect">
            <a:avLst/>
          </a:prstGeom>
        </p:spPr>
      </p:pic>
      <p:pic>
        <p:nvPicPr>
          <p:cNvPr id="24" name="Picture 23">
            <a:extLst>
              <a:ext uri="{FF2B5EF4-FFF2-40B4-BE49-F238E27FC236}">
                <a16:creationId xmlns:a16="http://schemas.microsoft.com/office/drawing/2014/main" id="{AE2F78AC-25F5-D647-9CD9-4CB3B7EFCF95}"/>
              </a:ext>
            </a:extLst>
          </p:cNvPr>
          <p:cNvPicPr>
            <a:picLocks noChangeAspect="1"/>
          </p:cNvPicPr>
          <p:nvPr/>
        </p:nvPicPr>
        <p:blipFill>
          <a:blip r:embed="rId6">
            <a:duotone>
              <a:schemeClr val="accent1">
                <a:shade val="45000"/>
                <a:satMod val="135000"/>
              </a:schemeClr>
              <a:prstClr val="white"/>
            </a:duotone>
          </a:blip>
          <a:stretch>
            <a:fillRect/>
          </a:stretch>
        </p:blipFill>
        <p:spPr>
          <a:xfrm>
            <a:off x="4778979" y="4217578"/>
            <a:ext cx="440004" cy="440004"/>
          </a:xfrm>
          <a:prstGeom prst="rect">
            <a:avLst/>
          </a:prstGeom>
        </p:spPr>
      </p:pic>
      <p:sp>
        <p:nvSpPr>
          <p:cNvPr id="14" name="Title 3">
            <a:extLst>
              <a:ext uri="{FF2B5EF4-FFF2-40B4-BE49-F238E27FC236}">
                <a16:creationId xmlns:a16="http://schemas.microsoft.com/office/drawing/2014/main" id="{526109DC-A9C1-44E9-9098-A3DD4B61B6BB}"/>
              </a:ext>
            </a:extLst>
          </p:cNvPr>
          <p:cNvSpPr txBox="1">
            <a:spLocks/>
          </p:cNvSpPr>
          <p:nvPr/>
        </p:nvSpPr>
        <p:spPr>
          <a:xfrm>
            <a:off x="4778979" y="295275"/>
            <a:ext cx="7656613" cy="663104"/>
          </a:xfrm>
          <a:prstGeom prst="rect">
            <a:avLst/>
          </a:prstGeom>
        </p:spPr>
        <p:txBody>
          <a:bodyPr vert="horz" wrap="square" lIns="0" tIns="91440" rIns="0" bIns="91440" rtlCol="0" anchor="t">
            <a:noAutofit/>
          </a:bodyPr>
          <a:lstStyle>
            <a:lvl1pPr algn="l" defTabSz="914367" rtl="0" eaLnBrk="1" latinLnBrk="0" hangingPunct="1">
              <a:lnSpc>
                <a:spcPct val="90000"/>
              </a:lnSpc>
              <a:spcBef>
                <a:spcPct val="0"/>
              </a:spcBef>
              <a:buNone/>
              <a:defRPr lang="en-US" sz="3600" b="0" kern="1200" cap="none" spc="-147" baseline="0">
                <a:ln w="3175">
                  <a:noFill/>
                </a:ln>
                <a:solidFill>
                  <a:srgbClr val="D93A03"/>
                </a:solidFill>
                <a:effectLst/>
                <a:latin typeface="+mj-lt"/>
                <a:ea typeface="+mn-ea"/>
                <a:cs typeface="Segoe UI" pitchFamily="34" charset="0"/>
              </a:defRPr>
            </a:lvl1pPr>
          </a:lstStyle>
          <a:p>
            <a:r>
              <a:rPr lang="en-US" sz="3672" dirty="0">
                <a:solidFill>
                  <a:schemeClr val="accent1"/>
                </a:solidFill>
              </a:rPr>
              <a:t>Live planning workshops and training</a:t>
            </a:r>
          </a:p>
        </p:txBody>
      </p:sp>
      <p:sp>
        <p:nvSpPr>
          <p:cNvPr id="13" name="Rectangle 12">
            <a:extLst>
              <a:ext uri="{FF2B5EF4-FFF2-40B4-BE49-F238E27FC236}">
                <a16:creationId xmlns:a16="http://schemas.microsoft.com/office/drawing/2014/main" id="{AB1BC1BA-CF77-43B3-8E51-858CED485986}"/>
              </a:ext>
            </a:extLst>
          </p:cNvPr>
          <p:cNvSpPr/>
          <p:nvPr/>
        </p:nvSpPr>
        <p:spPr>
          <a:xfrm>
            <a:off x="5496319" y="5835214"/>
            <a:ext cx="2004716" cy="430887"/>
          </a:xfrm>
          <a:prstGeom prst="rect">
            <a:avLst/>
          </a:prstGeom>
        </p:spPr>
        <p:txBody>
          <a:bodyPr wrap="none" lIns="0" tIns="91440" rIns="0" bIns="91440">
            <a:spAutoFit/>
          </a:bodyPr>
          <a:lstStyle/>
          <a:p>
            <a:r>
              <a:rPr lang="en-US" sz="1600" dirty="0">
                <a:solidFill>
                  <a:schemeClr val="accent1"/>
                </a:solidFill>
                <a:hlinkClick r:id="rId7">
                  <a:extLst>
                    <a:ext uri="{A12FA001-AC4F-418D-AE19-62706E023703}">
                      <ahyp:hlinkClr xmlns:ahyp="http://schemas.microsoft.com/office/drawing/2018/hyperlinkcolor" val="tx"/>
                    </a:ext>
                  </a:extLst>
                </a:hlinkClick>
              </a:rPr>
              <a:t>aka.ms/SkypeToTeams</a:t>
            </a:r>
            <a:endParaRPr lang="en-US" sz="1600" dirty="0">
              <a:solidFill>
                <a:schemeClr val="accent1"/>
              </a:solidFill>
            </a:endParaRPr>
          </a:p>
        </p:txBody>
      </p:sp>
      <p:sp>
        <p:nvSpPr>
          <p:cNvPr id="19" name="TextBox 18">
            <a:extLst>
              <a:ext uri="{FF2B5EF4-FFF2-40B4-BE49-F238E27FC236}">
                <a16:creationId xmlns:a16="http://schemas.microsoft.com/office/drawing/2014/main" id="{14941261-A9FD-4574-912D-9FB6EA840746}"/>
              </a:ext>
            </a:extLst>
          </p:cNvPr>
          <p:cNvSpPr txBox="1"/>
          <p:nvPr/>
        </p:nvSpPr>
        <p:spPr>
          <a:xfrm>
            <a:off x="4778979" y="4805118"/>
            <a:ext cx="7502075" cy="1025537"/>
          </a:xfrm>
          <a:prstGeom prst="rect">
            <a:avLst/>
          </a:prstGeom>
          <a:noFill/>
        </p:spPr>
        <p:txBody>
          <a:bodyPr wrap="square" lIns="0" tIns="91440" rIns="0" bIns="91440" rtlCol="0">
            <a:spAutoFit/>
          </a:bodyPr>
          <a:lstStyle/>
          <a:p>
            <a:pPr defTabSz="932563"/>
            <a:r>
              <a:rPr lang="en-US" sz="2200" dirty="0">
                <a:solidFill>
                  <a:schemeClr val="accent1"/>
                </a:solidFill>
                <a:latin typeface="+mj-lt"/>
              </a:rPr>
              <a:t>Online upgrade guidance</a:t>
            </a:r>
          </a:p>
          <a:p>
            <a:pPr defTabSz="932563"/>
            <a:r>
              <a:rPr lang="en-US" sz="1600" dirty="0">
                <a:solidFill>
                  <a:srgbClr val="2F2F2F"/>
                </a:solidFill>
              </a:rPr>
              <a:t>The A-Z for upgrade planning and deployment includes a proven upgrade framework and timelines, coexistence guidance, and an upgrade success kit </a:t>
            </a:r>
            <a:endParaRPr lang="en-US" sz="1600" dirty="0">
              <a:solidFill>
                <a:srgbClr val="D93A03"/>
              </a:solidFill>
              <a:latin typeface="+mj-lt"/>
            </a:endParaRPr>
          </a:p>
        </p:txBody>
      </p:sp>
      <p:pic>
        <p:nvPicPr>
          <p:cNvPr id="20" name="Picture 19">
            <a:extLst>
              <a:ext uri="{FF2B5EF4-FFF2-40B4-BE49-F238E27FC236}">
                <a16:creationId xmlns:a16="http://schemas.microsoft.com/office/drawing/2014/main" id="{8587AC1C-0D40-458D-91BD-526E5849A906}"/>
              </a:ext>
            </a:extLst>
          </p:cNvPr>
          <p:cNvPicPr>
            <a:picLocks noChangeAspect="1"/>
          </p:cNvPicPr>
          <p:nvPr/>
        </p:nvPicPr>
        <p:blipFill>
          <a:blip r:embed="rId6">
            <a:duotone>
              <a:schemeClr val="accent1">
                <a:shade val="45000"/>
                <a:satMod val="135000"/>
              </a:schemeClr>
              <a:prstClr val="white"/>
            </a:duotone>
          </a:blip>
          <a:stretch>
            <a:fillRect/>
          </a:stretch>
        </p:blipFill>
        <p:spPr>
          <a:xfrm>
            <a:off x="4778979" y="5830655"/>
            <a:ext cx="440004" cy="440004"/>
          </a:xfrm>
          <a:prstGeom prst="rect">
            <a:avLst/>
          </a:prstGeom>
        </p:spPr>
      </p:pic>
      <p:sp>
        <p:nvSpPr>
          <p:cNvPr id="4" name="Rectangle 3">
            <a:extLst>
              <a:ext uri="{FF2B5EF4-FFF2-40B4-BE49-F238E27FC236}">
                <a16:creationId xmlns:a16="http://schemas.microsoft.com/office/drawing/2014/main" id="{607EA112-E67B-4263-B613-9C845F5F39D0}"/>
              </a:ext>
            </a:extLst>
          </p:cNvPr>
          <p:cNvSpPr/>
          <p:nvPr/>
        </p:nvSpPr>
        <p:spPr bwMode="auto">
          <a:xfrm rot="16200000">
            <a:off x="-822274" y="1780653"/>
            <a:ext cx="6036145" cy="4391596"/>
          </a:xfrm>
          <a:prstGeom prst="rect">
            <a:avLst/>
          </a:prstGeom>
          <a:gradFill>
            <a:gsLst>
              <a:gs pos="39000">
                <a:schemeClr val="bg1">
                  <a:alpha val="96000"/>
                </a:schemeClr>
              </a:gs>
              <a:gs pos="86000">
                <a:schemeClr val="bg1">
                  <a:alpha val="0"/>
                </a:schemeClr>
              </a:gs>
            </a:gsLst>
            <a:lin ang="12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3367D871-B36D-41FA-AB62-8B0AFD64BCDE}"/>
              </a:ext>
            </a:extLst>
          </p:cNvPr>
          <p:cNvSpPr txBox="1"/>
          <p:nvPr/>
        </p:nvSpPr>
        <p:spPr>
          <a:xfrm>
            <a:off x="578301" y="4189487"/>
            <a:ext cx="3487287" cy="1846659"/>
          </a:xfrm>
          <a:prstGeom prst="rect">
            <a:avLst/>
          </a:prstGeom>
          <a:noFill/>
        </p:spPr>
        <p:txBody>
          <a:bodyPr wrap="square" lIns="0" tIns="91440" rIns="0" bIns="91440" rtlCol="0">
            <a:spAutoFit/>
          </a:bodyPr>
          <a:lstStyle/>
          <a:p>
            <a:pPr defTabSz="932563"/>
            <a:r>
              <a:rPr lang="en-US" sz="2200" dirty="0">
                <a:solidFill>
                  <a:schemeClr val="accent1"/>
                </a:solidFill>
                <a:latin typeface="+mj-lt"/>
              </a:rPr>
              <a:t>Microsoft Teams </a:t>
            </a:r>
            <a:br>
              <a:rPr lang="en-US" sz="2200" dirty="0">
                <a:solidFill>
                  <a:schemeClr val="accent1"/>
                </a:solidFill>
                <a:latin typeface="+mj-lt"/>
              </a:rPr>
            </a:br>
            <a:r>
              <a:rPr lang="en-US" sz="2200" dirty="0">
                <a:solidFill>
                  <a:schemeClr val="accent1"/>
                </a:solidFill>
                <a:latin typeface="+mj-lt"/>
              </a:rPr>
              <a:t>Chalk Talks</a:t>
            </a:r>
          </a:p>
          <a:p>
            <a:pPr defTabSz="932563"/>
            <a:r>
              <a:rPr lang="en-US" sz="1600" dirty="0">
                <a:solidFill>
                  <a:srgbClr val="2F2F2F"/>
                </a:solidFill>
              </a:rPr>
              <a:t>Free online workshops to learn best practices and practical guidance around the most popular and compelling scenarios in Teams.</a:t>
            </a:r>
          </a:p>
        </p:txBody>
      </p:sp>
      <p:sp>
        <p:nvSpPr>
          <p:cNvPr id="23" name="Rectangle 22">
            <a:extLst>
              <a:ext uri="{FF2B5EF4-FFF2-40B4-BE49-F238E27FC236}">
                <a16:creationId xmlns:a16="http://schemas.microsoft.com/office/drawing/2014/main" id="{3485F11C-CFBF-4CE0-B26E-796926F248A9}"/>
              </a:ext>
            </a:extLst>
          </p:cNvPr>
          <p:cNvSpPr/>
          <p:nvPr/>
        </p:nvSpPr>
        <p:spPr>
          <a:xfrm>
            <a:off x="1273393" y="6040705"/>
            <a:ext cx="2186881" cy="430887"/>
          </a:xfrm>
          <a:prstGeom prst="rect">
            <a:avLst/>
          </a:prstGeom>
        </p:spPr>
        <p:txBody>
          <a:bodyPr wrap="none" lIns="0" tIns="91440" rIns="0" bIns="91440">
            <a:spAutoFit/>
          </a:bodyPr>
          <a:lstStyle/>
          <a:p>
            <a:r>
              <a:rPr lang="en-US" sz="1600" dirty="0">
                <a:solidFill>
                  <a:schemeClr val="accent1"/>
                </a:solidFill>
                <a:hlinkClick r:id="rId8"/>
              </a:rPr>
              <a:t>aka.ms/</a:t>
            </a:r>
            <a:r>
              <a:rPr lang="en-US" sz="1600" dirty="0" err="1">
                <a:solidFill>
                  <a:schemeClr val="accent1"/>
                </a:solidFill>
                <a:hlinkClick r:id="rId8"/>
              </a:rPr>
              <a:t>TeamsChalkTalks</a:t>
            </a:r>
            <a:endParaRPr lang="en-US" sz="1600" dirty="0">
              <a:solidFill>
                <a:schemeClr val="accent1"/>
              </a:solidFill>
            </a:endParaRPr>
          </a:p>
        </p:txBody>
      </p:sp>
      <p:pic>
        <p:nvPicPr>
          <p:cNvPr id="25" name="Picture 24">
            <a:extLst>
              <a:ext uri="{FF2B5EF4-FFF2-40B4-BE49-F238E27FC236}">
                <a16:creationId xmlns:a16="http://schemas.microsoft.com/office/drawing/2014/main" id="{702FD90C-192B-4551-A9E6-4081071E67AD}"/>
              </a:ext>
            </a:extLst>
          </p:cNvPr>
          <p:cNvPicPr>
            <a:picLocks noChangeAspect="1"/>
          </p:cNvPicPr>
          <p:nvPr/>
        </p:nvPicPr>
        <p:blipFill>
          <a:blip r:embed="rId6">
            <a:duotone>
              <a:schemeClr val="accent1">
                <a:shade val="45000"/>
                <a:satMod val="135000"/>
              </a:schemeClr>
              <a:prstClr val="white"/>
            </a:duotone>
          </a:blip>
          <a:stretch>
            <a:fillRect/>
          </a:stretch>
        </p:blipFill>
        <p:spPr>
          <a:xfrm>
            <a:off x="556053" y="6036146"/>
            <a:ext cx="440004" cy="440004"/>
          </a:xfrm>
          <a:prstGeom prst="rect">
            <a:avLst/>
          </a:prstGeom>
        </p:spPr>
      </p:pic>
    </p:spTree>
    <p:extLst>
      <p:ext uri="{BB962C8B-B14F-4D97-AF65-F5344CB8AC3E}">
        <p14:creationId xmlns:p14="http://schemas.microsoft.com/office/powerpoint/2010/main" val="43136520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727B39-23C4-49C9-8BA1-01883363C573}"/>
              </a:ext>
            </a:extLst>
          </p:cNvPr>
          <p:cNvPicPr>
            <a:picLocks noChangeAspect="1"/>
          </p:cNvPicPr>
          <p:nvPr/>
        </p:nvPicPr>
        <p:blipFill rotWithShape="1">
          <a:blip r:embed="rId3"/>
          <a:srcRect r="52988"/>
          <a:stretch/>
        </p:blipFill>
        <p:spPr>
          <a:xfrm>
            <a:off x="881" y="0"/>
            <a:ext cx="4381413" cy="6994525"/>
          </a:xfrm>
          <a:prstGeom prst="rect">
            <a:avLst/>
          </a:prstGeom>
        </p:spPr>
      </p:pic>
      <p:sp>
        <p:nvSpPr>
          <p:cNvPr id="3" name="Rectangle 2">
            <a:extLst>
              <a:ext uri="{FF2B5EF4-FFF2-40B4-BE49-F238E27FC236}">
                <a16:creationId xmlns:a16="http://schemas.microsoft.com/office/drawing/2014/main" id="{2DE86E3E-D02B-4515-9348-3ECD2823E1ED}"/>
              </a:ext>
            </a:extLst>
          </p:cNvPr>
          <p:cNvSpPr/>
          <p:nvPr/>
        </p:nvSpPr>
        <p:spPr bwMode="auto">
          <a:xfrm>
            <a:off x="882" y="-7678"/>
            <a:ext cx="4381413" cy="7002203"/>
          </a:xfrm>
          <a:prstGeom prst="rect">
            <a:avLst/>
          </a:prstGeom>
          <a:solidFill>
            <a:schemeClr val="accent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7" name="Text Placeholder 5">
            <a:extLst>
              <a:ext uri="{FF2B5EF4-FFF2-40B4-BE49-F238E27FC236}">
                <a16:creationId xmlns:a16="http://schemas.microsoft.com/office/drawing/2014/main" id="{8767D368-6D72-493D-870E-3FD5AEF68B60}"/>
              </a:ext>
            </a:extLst>
          </p:cNvPr>
          <p:cNvSpPr txBox="1">
            <a:spLocks/>
          </p:cNvSpPr>
          <p:nvPr/>
        </p:nvSpPr>
        <p:spPr>
          <a:xfrm>
            <a:off x="4778979" y="968622"/>
            <a:ext cx="7233312" cy="1015663"/>
          </a:xfrm>
          <a:prstGeom prst="rect">
            <a:avLst/>
          </a:prstGeom>
        </p:spPr>
        <p:txBody>
          <a:bodyPr vert="horz" wrap="square" lIns="0" tIns="91440" rIns="0" bIns="91440" rtlCol="0" anchor="t">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defTabSz="932563"/>
            <a:r>
              <a:rPr lang="en-US" sz="2200" dirty="0">
                <a:solidFill>
                  <a:schemeClr val="accent1"/>
                </a:solidFill>
                <a:latin typeface="+mj-lt"/>
              </a:rPr>
              <a:t>Upgrade Framework</a:t>
            </a:r>
          </a:p>
          <a:p>
            <a:pPr defTabSz="932563"/>
            <a:r>
              <a:rPr lang="en-US" sz="1600" dirty="0">
                <a:solidFill>
                  <a:srgbClr val="171717"/>
                </a:solidFill>
                <a:latin typeface="Segoe UI"/>
                <a:cs typeface="Segoe UI"/>
              </a:rPr>
              <a:t>The</a:t>
            </a:r>
            <a:r>
              <a:rPr lang="en-US" sz="1600" b="0" i="0" dirty="0">
                <a:solidFill>
                  <a:srgbClr val="171717"/>
                </a:solidFill>
                <a:effectLst/>
                <a:latin typeface="Segoe UI"/>
                <a:cs typeface="Segoe UI"/>
              </a:rPr>
              <a:t> </a:t>
            </a:r>
            <a:r>
              <a:rPr lang="en-US" sz="1600" dirty="0">
                <a:solidFill>
                  <a:srgbClr val="171717"/>
                </a:solidFill>
                <a:latin typeface="Segoe UI"/>
                <a:cs typeface="Segoe UI"/>
              </a:rPr>
              <a:t>Upgrade</a:t>
            </a:r>
            <a:r>
              <a:rPr lang="en-US" sz="1600" b="0" i="0" dirty="0">
                <a:solidFill>
                  <a:srgbClr val="171717"/>
                </a:solidFill>
                <a:effectLst/>
                <a:latin typeface="Segoe UI"/>
                <a:cs typeface="Segoe UI"/>
              </a:rPr>
              <a:t> </a:t>
            </a:r>
            <a:r>
              <a:rPr lang="en-US" sz="1600" dirty="0">
                <a:solidFill>
                  <a:srgbClr val="171717"/>
                </a:solidFill>
                <a:latin typeface="Segoe UI"/>
                <a:cs typeface="Segoe UI"/>
              </a:rPr>
              <a:t>Framework</a:t>
            </a:r>
            <a:r>
              <a:rPr lang="en-US" sz="1600" b="0" i="0" dirty="0">
                <a:solidFill>
                  <a:srgbClr val="171717"/>
                </a:solidFill>
                <a:effectLst/>
                <a:latin typeface="Segoe UI"/>
                <a:cs typeface="Segoe UI"/>
              </a:rPr>
              <a:t> will guide you through the </a:t>
            </a:r>
            <a:r>
              <a:rPr lang="en-US" sz="1600" dirty="0">
                <a:solidFill>
                  <a:srgbClr val="171717"/>
                </a:solidFill>
                <a:latin typeface="Segoe UI"/>
                <a:cs typeface="Segoe UI"/>
              </a:rPr>
              <a:t>process</a:t>
            </a:r>
            <a:r>
              <a:rPr lang="en-US" sz="1600" b="0" i="0" dirty="0">
                <a:solidFill>
                  <a:srgbClr val="171717"/>
                </a:solidFill>
                <a:effectLst/>
                <a:latin typeface="Segoe UI"/>
                <a:cs typeface="Segoe UI"/>
              </a:rPr>
              <a:t> </a:t>
            </a:r>
            <a:br>
              <a:rPr lang="en-US" sz="1600" b="0" i="0" dirty="0">
                <a:solidFill>
                  <a:srgbClr val="171717"/>
                </a:solidFill>
                <a:effectLst/>
                <a:latin typeface="Segoe UI"/>
                <a:cs typeface="Segoe UI"/>
              </a:rPr>
            </a:br>
            <a:r>
              <a:rPr lang="en-US" sz="1600" dirty="0">
                <a:solidFill>
                  <a:srgbClr val="171717"/>
                </a:solidFill>
                <a:latin typeface="Segoe UI"/>
                <a:cs typeface="Segoe UI"/>
              </a:rPr>
              <a:t>of upgrading to Teams based</a:t>
            </a:r>
            <a:r>
              <a:rPr lang="en-US" sz="1600" b="0" i="0" dirty="0">
                <a:solidFill>
                  <a:srgbClr val="171717"/>
                </a:solidFill>
                <a:effectLst/>
                <a:latin typeface="Segoe UI"/>
                <a:cs typeface="Segoe UI"/>
              </a:rPr>
              <a:t> on your business scenario.</a:t>
            </a:r>
            <a:endParaRPr lang="en-US" sz="1600" dirty="0">
              <a:solidFill>
                <a:srgbClr val="333333"/>
              </a:solidFill>
              <a:latin typeface="Segoe UI"/>
              <a:cs typeface="Segoe UI"/>
            </a:endParaRPr>
          </a:p>
        </p:txBody>
      </p:sp>
      <p:sp>
        <p:nvSpPr>
          <p:cNvPr id="41" name="Rectangle 40">
            <a:extLst>
              <a:ext uri="{FF2B5EF4-FFF2-40B4-BE49-F238E27FC236}">
                <a16:creationId xmlns:a16="http://schemas.microsoft.com/office/drawing/2014/main" id="{FC6353C8-A1CC-452F-B9A8-F3754D699C3C}"/>
              </a:ext>
            </a:extLst>
          </p:cNvPr>
          <p:cNvSpPr/>
          <p:nvPr/>
        </p:nvSpPr>
        <p:spPr>
          <a:xfrm>
            <a:off x="5496319" y="1988844"/>
            <a:ext cx="2570640" cy="430887"/>
          </a:xfrm>
          <a:prstGeom prst="rect">
            <a:avLst/>
          </a:prstGeom>
        </p:spPr>
        <p:txBody>
          <a:bodyPr wrap="none" lIns="0" tIns="91440" rIns="0" bIns="91440">
            <a:spAutoFit/>
          </a:bodyPr>
          <a:lstStyle/>
          <a:p>
            <a:r>
              <a:rPr lang="en-US" sz="1600" u="sng" dirty="0">
                <a:solidFill>
                  <a:schemeClr val="accent1"/>
                </a:solidFill>
                <a:hlinkClick r:id="rId4">
                  <a:extLst>
                    <a:ext uri="{A12FA001-AC4F-418D-AE19-62706E023703}">
                      <ahyp:hlinkClr xmlns:ahyp="http://schemas.microsoft.com/office/drawing/2018/hyperlinkcolor" val="tx"/>
                    </a:ext>
                  </a:extLst>
                </a:hlinkClick>
              </a:rPr>
              <a:t>aka.ms/Upgrade-Framework</a:t>
            </a:r>
            <a:endParaRPr lang="en-US" sz="1600" u="sng" dirty="0">
              <a:solidFill>
                <a:schemeClr val="accent1"/>
              </a:solidFill>
            </a:endParaRPr>
          </a:p>
        </p:txBody>
      </p:sp>
      <p:pic>
        <p:nvPicPr>
          <p:cNvPr id="10" name="Picture 9">
            <a:extLst>
              <a:ext uri="{FF2B5EF4-FFF2-40B4-BE49-F238E27FC236}">
                <a16:creationId xmlns:a16="http://schemas.microsoft.com/office/drawing/2014/main" id="{545A9646-126F-F046-B52E-6F70C579355F}"/>
              </a:ext>
            </a:extLst>
          </p:cNvPr>
          <p:cNvPicPr>
            <a:picLocks noChangeAspect="1"/>
          </p:cNvPicPr>
          <p:nvPr/>
        </p:nvPicPr>
        <p:blipFill>
          <a:blip r:embed="rId5">
            <a:duotone>
              <a:schemeClr val="accent1">
                <a:shade val="45000"/>
                <a:satMod val="135000"/>
              </a:schemeClr>
              <a:prstClr val="white"/>
            </a:duotone>
          </a:blip>
          <a:stretch>
            <a:fillRect/>
          </a:stretch>
        </p:blipFill>
        <p:spPr>
          <a:xfrm>
            <a:off x="4778979" y="1984285"/>
            <a:ext cx="440004" cy="440004"/>
          </a:xfrm>
          <a:prstGeom prst="rect">
            <a:avLst/>
          </a:prstGeom>
        </p:spPr>
      </p:pic>
      <p:sp>
        <p:nvSpPr>
          <p:cNvPr id="29" name="TextBox 28">
            <a:extLst>
              <a:ext uri="{FF2B5EF4-FFF2-40B4-BE49-F238E27FC236}">
                <a16:creationId xmlns:a16="http://schemas.microsoft.com/office/drawing/2014/main" id="{E8719BB4-1637-4786-A1F5-FC486B1E4A5A}"/>
              </a:ext>
            </a:extLst>
          </p:cNvPr>
          <p:cNvSpPr txBox="1"/>
          <p:nvPr/>
        </p:nvSpPr>
        <p:spPr>
          <a:xfrm>
            <a:off x="4778979" y="2500310"/>
            <a:ext cx="7502075" cy="1015663"/>
          </a:xfrm>
          <a:prstGeom prst="rect">
            <a:avLst/>
          </a:prstGeom>
          <a:noFill/>
        </p:spPr>
        <p:txBody>
          <a:bodyPr wrap="square" lIns="0" tIns="91440" rIns="0" bIns="91440" rtlCol="0">
            <a:spAutoFit/>
          </a:bodyPr>
          <a:lstStyle/>
          <a:p>
            <a:pPr defTabSz="932563"/>
            <a:r>
              <a:rPr lang="en-US" sz="2200" dirty="0">
                <a:solidFill>
                  <a:schemeClr val="accent1"/>
                </a:solidFill>
                <a:latin typeface="+mj-lt"/>
              </a:rPr>
              <a:t>Best Practices</a:t>
            </a:r>
          </a:p>
          <a:p>
            <a:pPr defTabSz="932563"/>
            <a:r>
              <a:rPr lang="en-US" sz="1600" dirty="0">
                <a:solidFill>
                  <a:srgbClr val="2F2F2F"/>
                </a:solidFill>
              </a:rPr>
              <a:t>Best practices, tools, and resources to help you make a successful </a:t>
            </a:r>
            <a:br>
              <a:rPr lang="en-US" sz="1600" dirty="0">
                <a:solidFill>
                  <a:srgbClr val="2F2F2F"/>
                </a:solidFill>
              </a:rPr>
            </a:br>
            <a:r>
              <a:rPr lang="en-US" sz="1600" dirty="0">
                <a:solidFill>
                  <a:srgbClr val="2F2F2F"/>
                </a:solidFill>
              </a:rPr>
              <a:t>transition to Teams.</a:t>
            </a:r>
            <a:endParaRPr lang="en-US" sz="2040" dirty="0">
              <a:solidFill>
                <a:srgbClr val="D93A03"/>
              </a:solidFill>
              <a:latin typeface="+mj-lt"/>
            </a:endParaRPr>
          </a:p>
        </p:txBody>
      </p:sp>
      <p:sp>
        <p:nvSpPr>
          <p:cNvPr id="31" name="Rectangle 30">
            <a:extLst>
              <a:ext uri="{FF2B5EF4-FFF2-40B4-BE49-F238E27FC236}">
                <a16:creationId xmlns:a16="http://schemas.microsoft.com/office/drawing/2014/main" id="{B9F6C2A6-42E6-478F-A4D3-452678CEFEF9}"/>
              </a:ext>
            </a:extLst>
          </p:cNvPr>
          <p:cNvSpPr/>
          <p:nvPr/>
        </p:nvSpPr>
        <p:spPr>
          <a:xfrm>
            <a:off x="5496319" y="3520532"/>
            <a:ext cx="2482539" cy="430887"/>
          </a:xfrm>
          <a:prstGeom prst="rect">
            <a:avLst/>
          </a:prstGeom>
        </p:spPr>
        <p:txBody>
          <a:bodyPr wrap="none" lIns="0" tIns="91440" rIns="0" bIns="91440">
            <a:spAutoFit/>
          </a:bodyPr>
          <a:lstStyle/>
          <a:p>
            <a:r>
              <a:rPr lang="en-US" sz="1600" dirty="0">
                <a:solidFill>
                  <a:srgbClr val="D93A03"/>
                </a:solidFill>
                <a:hlinkClick r:id="rId6"/>
              </a:rPr>
              <a:t>aka.ms/Transition-to-Teams</a:t>
            </a:r>
            <a:endParaRPr lang="en-US" sz="1600" dirty="0">
              <a:solidFill>
                <a:srgbClr val="D93A03"/>
              </a:solidFill>
            </a:endParaRPr>
          </a:p>
        </p:txBody>
      </p:sp>
      <p:pic>
        <p:nvPicPr>
          <p:cNvPr id="24" name="Picture 23">
            <a:extLst>
              <a:ext uri="{FF2B5EF4-FFF2-40B4-BE49-F238E27FC236}">
                <a16:creationId xmlns:a16="http://schemas.microsoft.com/office/drawing/2014/main" id="{AE2F78AC-25F5-D647-9CD9-4CB3B7EFCF95}"/>
              </a:ext>
            </a:extLst>
          </p:cNvPr>
          <p:cNvPicPr>
            <a:picLocks noChangeAspect="1"/>
          </p:cNvPicPr>
          <p:nvPr/>
        </p:nvPicPr>
        <p:blipFill>
          <a:blip r:embed="rId5">
            <a:duotone>
              <a:schemeClr val="accent1">
                <a:shade val="45000"/>
                <a:satMod val="135000"/>
              </a:schemeClr>
              <a:prstClr val="white"/>
            </a:duotone>
          </a:blip>
          <a:stretch>
            <a:fillRect/>
          </a:stretch>
        </p:blipFill>
        <p:spPr>
          <a:xfrm>
            <a:off x="4778979" y="3515973"/>
            <a:ext cx="440004" cy="440004"/>
          </a:xfrm>
          <a:prstGeom prst="rect">
            <a:avLst/>
          </a:prstGeom>
        </p:spPr>
      </p:pic>
      <p:sp>
        <p:nvSpPr>
          <p:cNvPr id="14" name="Title 3">
            <a:extLst>
              <a:ext uri="{FF2B5EF4-FFF2-40B4-BE49-F238E27FC236}">
                <a16:creationId xmlns:a16="http://schemas.microsoft.com/office/drawing/2014/main" id="{526109DC-A9C1-44E9-9098-A3DD4B61B6BB}"/>
              </a:ext>
            </a:extLst>
          </p:cNvPr>
          <p:cNvSpPr txBox="1">
            <a:spLocks/>
          </p:cNvSpPr>
          <p:nvPr/>
        </p:nvSpPr>
        <p:spPr>
          <a:xfrm>
            <a:off x="4778979" y="295275"/>
            <a:ext cx="6830409" cy="663104"/>
          </a:xfrm>
          <a:prstGeom prst="rect">
            <a:avLst/>
          </a:prstGeom>
        </p:spPr>
        <p:txBody>
          <a:bodyPr vert="horz" wrap="square" lIns="0" tIns="91440" rIns="0" bIns="91440" rtlCol="0" anchor="t">
            <a:noAutofit/>
          </a:bodyPr>
          <a:lstStyle>
            <a:lvl1pPr algn="l" defTabSz="914367" rtl="0" eaLnBrk="1" latinLnBrk="0" hangingPunct="1">
              <a:lnSpc>
                <a:spcPct val="90000"/>
              </a:lnSpc>
              <a:spcBef>
                <a:spcPct val="0"/>
              </a:spcBef>
              <a:buNone/>
              <a:defRPr lang="en-US" sz="3600" b="0" kern="1200" cap="none" spc="-147" baseline="0">
                <a:ln w="3175">
                  <a:noFill/>
                </a:ln>
                <a:solidFill>
                  <a:srgbClr val="D93A03"/>
                </a:solidFill>
                <a:effectLst/>
                <a:latin typeface="+mj-lt"/>
                <a:ea typeface="+mn-ea"/>
                <a:cs typeface="Segoe UI" pitchFamily="34" charset="0"/>
              </a:defRPr>
            </a:lvl1pPr>
          </a:lstStyle>
          <a:p>
            <a:r>
              <a:rPr lang="en-US" sz="3672" dirty="0">
                <a:solidFill>
                  <a:schemeClr val="accent1"/>
                </a:solidFill>
              </a:rPr>
              <a:t>Online resources</a:t>
            </a:r>
          </a:p>
        </p:txBody>
      </p:sp>
      <p:sp>
        <p:nvSpPr>
          <p:cNvPr id="13" name="Rectangle 12">
            <a:extLst>
              <a:ext uri="{FF2B5EF4-FFF2-40B4-BE49-F238E27FC236}">
                <a16:creationId xmlns:a16="http://schemas.microsoft.com/office/drawing/2014/main" id="{AB1BC1BA-CF77-43B3-8E51-858CED485986}"/>
              </a:ext>
            </a:extLst>
          </p:cNvPr>
          <p:cNvSpPr/>
          <p:nvPr/>
        </p:nvSpPr>
        <p:spPr>
          <a:xfrm>
            <a:off x="5496319" y="5052220"/>
            <a:ext cx="2115259" cy="430887"/>
          </a:xfrm>
          <a:prstGeom prst="rect">
            <a:avLst/>
          </a:prstGeom>
        </p:spPr>
        <p:txBody>
          <a:bodyPr wrap="none" lIns="0" tIns="91440" rIns="0" bIns="91440">
            <a:spAutoFit/>
          </a:bodyPr>
          <a:lstStyle/>
          <a:p>
            <a:r>
              <a:rPr lang="en-US" sz="1600" dirty="0">
                <a:solidFill>
                  <a:srgbClr val="D93A03"/>
                </a:solidFill>
                <a:hlinkClick r:id="rId7"/>
              </a:rPr>
              <a:t>aka.ms/Transition-FAQs</a:t>
            </a:r>
            <a:endParaRPr lang="en-US" sz="1600" dirty="0">
              <a:solidFill>
                <a:srgbClr val="D93A03"/>
              </a:solidFill>
            </a:endParaRPr>
          </a:p>
        </p:txBody>
      </p:sp>
      <p:sp>
        <p:nvSpPr>
          <p:cNvPr id="19" name="TextBox 18">
            <a:extLst>
              <a:ext uri="{FF2B5EF4-FFF2-40B4-BE49-F238E27FC236}">
                <a16:creationId xmlns:a16="http://schemas.microsoft.com/office/drawing/2014/main" id="{14941261-A9FD-4574-912D-9FB6EA840746}"/>
              </a:ext>
            </a:extLst>
          </p:cNvPr>
          <p:cNvSpPr txBox="1"/>
          <p:nvPr/>
        </p:nvSpPr>
        <p:spPr>
          <a:xfrm>
            <a:off x="4778979" y="4031998"/>
            <a:ext cx="7502075" cy="1015663"/>
          </a:xfrm>
          <a:prstGeom prst="rect">
            <a:avLst/>
          </a:prstGeom>
          <a:noFill/>
        </p:spPr>
        <p:txBody>
          <a:bodyPr wrap="square" lIns="0" tIns="91440" rIns="0" bIns="91440" rtlCol="0">
            <a:spAutoFit/>
          </a:bodyPr>
          <a:lstStyle/>
          <a:p>
            <a:pPr defTabSz="932563"/>
            <a:r>
              <a:rPr lang="en-US" sz="2200" dirty="0">
                <a:solidFill>
                  <a:schemeClr val="accent1"/>
                </a:solidFill>
                <a:latin typeface="+mj-lt"/>
              </a:rPr>
              <a:t>Transition FAQs</a:t>
            </a:r>
          </a:p>
          <a:p>
            <a:pPr defTabSz="932563"/>
            <a:r>
              <a:rPr lang="en-US" sz="1600" dirty="0">
                <a:solidFill>
                  <a:srgbClr val="2F2F2F"/>
                </a:solidFill>
              </a:rPr>
              <a:t>A comprehensive collection of FAQs regarding the transition from Skype for Business to Microsoft Teams – from general questions to specific capabilities.</a:t>
            </a:r>
            <a:endParaRPr lang="en-US" sz="1600" dirty="0">
              <a:solidFill>
                <a:srgbClr val="D93A03"/>
              </a:solidFill>
              <a:latin typeface="+mj-lt"/>
            </a:endParaRPr>
          </a:p>
        </p:txBody>
      </p:sp>
      <p:pic>
        <p:nvPicPr>
          <p:cNvPr id="20" name="Picture 19">
            <a:extLst>
              <a:ext uri="{FF2B5EF4-FFF2-40B4-BE49-F238E27FC236}">
                <a16:creationId xmlns:a16="http://schemas.microsoft.com/office/drawing/2014/main" id="{8587AC1C-0D40-458D-91BD-526E5849A906}"/>
              </a:ext>
            </a:extLst>
          </p:cNvPr>
          <p:cNvPicPr>
            <a:picLocks noChangeAspect="1"/>
          </p:cNvPicPr>
          <p:nvPr/>
        </p:nvPicPr>
        <p:blipFill>
          <a:blip r:embed="rId5">
            <a:duotone>
              <a:schemeClr val="accent1">
                <a:shade val="45000"/>
                <a:satMod val="135000"/>
              </a:schemeClr>
              <a:prstClr val="white"/>
            </a:duotone>
          </a:blip>
          <a:stretch>
            <a:fillRect/>
          </a:stretch>
        </p:blipFill>
        <p:spPr>
          <a:xfrm>
            <a:off x="4778979" y="5047661"/>
            <a:ext cx="440004" cy="440004"/>
          </a:xfrm>
          <a:prstGeom prst="rect">
            <a:avLst/>
          </a:prstGeom>
        </p:spPr>
      </p:pic>
      <p:sp>
        <p:nvSpPr>
          <p:cNvPr id="7" name="TextBox 6">
            <a:extLst>
              <a:ext uri="{FF2B5EF4-FFF2-40B4-BE49-F238E27FC236}">
                <a16:creationId xmlns:a16="http://schemas.microsoft.com/office/drawing/2014/main" id="{525B94ED-101C-4A8A-9C9E-C01CB956D1E3}"/>
              </a:ext>
            </a:extLst>
          </p:cNvPr>
          <p:cNvSpPr txBox="1"/>
          <p:nvPr/>
        </p:nvSpPr>
        <p:spPr>
          <a:xfrm>
            <a:off x="4778979" y="5563686"/>
            <a:ext cx="7502075" cy="1261884"/>
          </a:xfrm>
          <a:prstGeom prst="rect">
            <a:avLst/>
          </a:prstGeom>
          <a:noFill/>
        </p:spPr>
        <p:txBody>
          <a:bodyPr wrap="square" lIns="0" tIns="91440" rIns="0" bIns="91440" rtlCol="0">
            <a:spAutoFit/>
          </a:bodyPr>
          <a:lstStyle/>
          <a:p>
            <a:pPr defTabSz="932563"/>
            <a:r>
              <a:rPr lang="en-US" sz="2200" dirty="0">
                <a:solidFill>
                  <a:schemeClr val="accent1"/>
                </a:solidFill>
                <a:latin typeface="+mj-lt"/>
              </a:rPr>
              <a:t>Video series</a:t>
            </a:r>
          </a:p>
          <a:p>
            <a:r>
              <a:rPr lang="en-US" sz="1600" dirty="0">
                <a:effectLst/>
                <a:latin typeface="Segoe UI" panose="020B0502040204020203" pitchFamily="34" charset="0"/>
              </a:rPr>
              <a:t>In the "</a:t>
            </a:r>
            <a:r>
              <a:rPr lang="en-US" sz="1600" b="1" dirty="0">
                <a:solidFill>
                  <a:schemeClr val="accent1"/>
                </a:solidFill>
                <a:effectLst/>
                <a:latin typeface="Segoe UI" panose="020B0502040204020203" pitchFamily="34" charset="0"/>
              </a:rPr>
              <a:t>Teams IT Pro Academy: Skype for Business to Microsoft Teams</a:t>
            </a:r>
            <a:r>
              <a:rPr lang="en-US" sz="1600" dirty="0">
                <a:effectLst/>
                <a:latin typeface="Segoe UI" panose="020B0502040204020203" pitchFamily="34" charset="0"/>
              </a:rPr>
              <a:t>", learn </a:t>
            </a:r>
          </a:p>
          <a:p>
            <a:r>
              <a:rPr lang="en-US" sz="1600" dirty="0">
                <a:effectLst/>
                <a:latin typeface="Segoe UI" panose="020B0502040204020203" pitchFamily="34" charset="0"/>
              </a:rPr>
              <a:t>why to upgrade (</a:t>
            </a:r>
            <a:r>
              <a:rPr lang="en-US" sz="1600" dirty="0">
                <a:effectLst/>
                <a:latin typeface="Segoe UI" panose="020B0502040204020203" pitchFamily="34" charset="0"/>
                <a:hlinkClick r:id="rId8"/>
              </a:rPr>
              <a:t>part 1</a:t>
            </a:r>
            <a:r>
              <a:rPr lang="en-US" sz="1600" dirty="0">
                <a:effectLst/>
                <a:latin typeface="Segoe UI" panose="020B0502040204020203" pitchFamily="34" charset="0"/>
              </a:rPr>
              <a:t>), how to upgrade (</a:t>
            </a:r>
            <a:r>
              <a:rPr lang="en-US" sz="1600" dirty="0">
                <a:effectLst/>
                <a:latin typeface="Segoe UI" panose="020B0502040204020203" pitchFamily="34" charset="0"/>
                <a:hlinkClick r:id="rId9"/>
              </a:rPr>
              <a:t>part 2</a:t>
            </a:r>
            <a:r>
              <a:rPr lang="en-US" sz="1600" dirty="0">
                <a:effectLst/>
                <a:latin typeface="Segoe UI" panose="020B0502040204020203" pitchFamily="34" charset="0"/>
              </a:rPr>
              <a:t>), learn about coexistence and interoperability (</a:t>
            </a:r>
            <a:r>
              <a:rPr lang="en-US" sz="1600" dirty="0">
                <a:effectLst/>
                <a:latin typeface="Segoe UI" panose="020B0502040204020203" pitchFamily="34" charset="0"/>
                <a:hlinkClick r:id="rId10"/>
              </a:rPr>
              <a:t>part 3</a:t>
            </a:r>
            <a:r>
              <a:rPr lang="en-US" sz="1600" dirty="0">
                <a:effectLst/>
                <a:latin typeface="Segoe UI" panose="020B0502040204020203" pitchFamily="34" charset="0"/>
              </a:rPr>
              <a:t>) and about the Administrator's upgrade experience (</a:t>
            </a:r>
            <a:r>
              <a:rPr lang="en-US" sz="1600" dirty="0">
                <a:effectLst/>
                <a:latin typeface="Segoe UI" panose="020B0502040204020203" pitchFamily="34" charset="0"/>
                <a:hlinkClick r:id="rId11"/>
              </a:rPr>
              <a:t>part 4</a:t>
            </a:r>
            <a:r>
              <a:rPr lang="en-US" sz="1600" dirty="0">
                <a:effectLst/>
                <a:latin typeface="Segoe UI" panose="020B0502040204020203" pitchFamily="34" charset="0"/>
              </a:rPr>
              <a:t>).</a:t>
            </a:r>
            <a:endParaRPr lang="en-US" sz="1600" dirty="0">
              <a:effectLst/>
              <a:latin typeface="Arial" panose="020B0604020202020204" pitchFamily="34" charset="0"/>
            </a:endParaRPr>
          </a:p>
        </p:txBody>
      </p:sp>
    </p:spTree>
    <p:extLst>
      <p:ext uri="{BB962C8B-B14F-4D97-AF65-F5344CB8AC3E}">
        <p14:creationId xmlns:p14="http://schemas.microsoft.com/office/powerpoint/2010/main" val="416535941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C4E0A7-8520-4C74-A07B-09E19D9A0043}"/>
              </a:ext>
            </a:extLst>
          </p:cNvPr>
          <p:cNvSpPr>
            <a:spLocks noGrp="1"/>
          </p:cNvSpPr>
          <p:nvPr>
            <p:ph type="title"/>
          </p:nvPr>
        </p:nvSpPr>
        <p:spPr/>
        <p:txBody>
          <a:bodyPr/>
          <a:lstStyle/>
          <a:p>
            <a:r>
              <a:rPr lang="en-US" dirty="0"/>
              <a:t>Microsoft Teams blog and Teams upgrade forum</a:t>
            </a:r>
          </a:p>
        </p:txBody>
      </p:sp>
      <p:sp>
        <p:nvSpPr>
          <p:cNvPr id="8" name="TextBox 7">
            <a:extLst>
              <a:ext uri="{FF2B5EF4-FFF2-40B4-BE49-F238E27FC236}">
                <a16:creationId xmlns:a16="http://schemas.microsoft.com/office/drawing/2014/main" id="{04AB21A1-3B46-44CD-A0A8-D6C37C959D3F}"/>
              </a:ext>
            </a:extLst>
          </p:cNvPr>
          <p:cNvSpPr txBox="1"/>
          <p:nvPr/>
        </p:nvSpPr>
        <p:spPr>
          <a:xfrm>
            <a:off x="600059" y="4875130"/>
            <a:ext cx="6034112" cy="1762919"/>
          </a:xfrm>
          <a:prstGeom prst="rect">
            <a:avLst/>
          </a:prstGeom>
          <a:noFill/>
        </p:spPr>
        <p:txBody>
          <a:bodyPr wrap="square" lIns="0" tIns="0" rIns="0" bIns="0" rtlCol="0">
            <a:spAutoFit/>
          </a:bodyPr>
          <a:lstStyle/>
          <a:p>
            <a:pPr defTabSz="932563"/>
            <a:r>
              <a:rPr lang="en-US" sz="2200" dirty="0">
                <a:solidFill>
                  <a:schemeClr val="accent1"/>
                </a:solidFill>
                <a:latin typeface="+mj-lt"/>
              </a:rPr>
              <a:t>Skype for Business to Teams upgrade forum</a:t>
            </a:r>
          </a:p>
          <a:p>
            <a:pPr marL="0" lvl="1" defTabSz="932563">
              <a:buClr>
                <a:srgbClr val="000000"/>
              </a:buClr>
              <a:buSzPct val="90000"/>
              <a:defRPr/>
            </a:pPr>
            <a:r>
              <a:rPr lang="en-US" sz="1600" dirty="0">
                <a:latin typeface="Segoe UI" panose="020B0502040204020203" pitchFamily="34" charset="0"/>
                <a:cs typeface="Segoe UI" panose="020B0502040204020203" pitchFamily="34" charset="0"/>
              </a:rPr>
              <a:t>The Skype for Business to Teams upgrade forum on Tech Community is a great place to ask questions, share feedback, and learn from other IT professionals how to get the most from Microsoft Teams.</a:t>
            </a:r>
          </a:p>
          <a:p>
            <a:pPr marL="236387" lvl="1" indent="-236387" defTabSz="932563">
              <a:buClr>
                <a:srgbClr val="000000"/>
              </a:buClr>
              <a:buSzPct val="90000"/>
              <a:defRPr/>
            </a:pPr>
            <a:endParaRPr lang="en-US" sz="1428" dirty="0">
              <a:latin typeface="Segoe UI" panose="020B0502040204020203" pitchFamily="34" charset="0"/>
              <a:cs typeface="Segoe UI" panose="020B0502040204020203" pitchFamily="34" charset="0"/>
            </a:endParaRPr>
          </a:p>
          <a:p>
            <a:pPr marL="236387" lvl="1" indent="-236387" defTabSz="932563">
              <a:buClr>
                <a:srgbClr val="000000"/>
              </a:buClr>
              <a:buSzPct val="90000"/>
              <a:defRPr/>
            </a:pPr>
            <a:r>
              <a:rPr lang="en-US" sz="1428" u="sng" dirty="0">
                <a:solidFill>
                  <a:schemeClr val="accent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Join the conversation</a:t>
            </a:r>
            <a:endParaRPr lang="en-US" sz="2040" dirty="0">
              <a:solidFill>
                <a:schemeClr val="accent1"/>
              </a:solidFill>
              <a:latin typeface="+mj-lt"/>
            </a:endParaRPr>
          </a:p>
        </p:txBody>
      </p:sp>
      <p:sp>
        <p:nvSpPr>
          <p:cNvPr id="15" name="TextBox 14">
            <a:extLst>
              <a:ext uri="{FF2B5EF4-FFF2-40B4-BE49-F238E27FC236}">
                <a16:creationId xmlns:a16="http://schemas.microsoft.com/office/drawing/2014/main" id="{3DA6FCA8-DA97-42FA-979B-A5F8669CA51B}"/>
              </a:ext>
            </a:extLst>
          </p:cNvPr>
          <p:cNvSpPr txBox="1"/>
          <p:nvPr/>
        </p:nvSpPr>
        <p:spPr>
          <a:xfrm>
            <a:off x="600060" y="1419027"/>
            <a:ext cx="6034112" cy="3068404"/>
          </a:xfrm>
          <a:prstGeom prst="rect">
            <a:avLst/>
          </a:prstGeom>
          <a:noFill/>
        </p:spPr>
        <p:txBody>
          <a:bodyPr wrap="square" lIns="0" tIns="0" rIns="0" bIns="0" rtlCol="0">
            <a:spAutoFit/>
          </a:bodyPr>
          <a:lstStyle/>
          <a:p>
            <a:pPr defTabSz="932563"/>
            <a:r>
              <a:rPr lang="en-US" sz="2200" dirty="0">
                <a:solidFill>
                  <a:schemeClr val="accent1"/>
                </a:solidFill>
                <a:latin typeface="+mj-lt"/>
              </a:rPr>
              <a:t>Teams upgrade blog posts</a:t>
            </a:r>
          </a:p>
          <a:p>
            <a:pPr marL="236387" lvl="1" indent="-236387">
              <a:spcBef>
                <a:spcPts val="500"/>
              </a:spcBef>
              <a:buClr>
                <a:srgbClr val="000000"/>
              </a:buClr>
              <a:buFont typeface="Arial" panose="020B0604020202020204" pitchFamily="34" charset="0"/>
              <a:buChar char="•"/>
              <a:defRPr/>
            </a:pPr>
            <a:r>
              <a:rPr lang="en-US" sz="1600" dirty="0">
                <a:latin typeface="Segoe UI" panose="020B0502040204020203" pitchFamily="34" charset="0"/>
                <a:cs typeface="Segoe UI" panose="020B0502040204020203" pitchFamily="34" charset="0"/>
              </a:rPr>
              <a:t>Five tips for planning a successful upgrade to Teams </a:t>
            </a:r>
            <a:r>
              <a:rPr lang="en-US" sz="1600" dirty="0">
                <a:solidFill>
                  <a:schemeClr val="accent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a:t>
            </a:r>
            <a:r>
              <a:rPr lang="en-US" sz="1600" dirty="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 </a:t>
            </a:r>
            <a:endParaRPr lang="en-US" sz="1600" dirty="0">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endParaRPr>
          </a:p>
          <a:p>
            <a:pPr marL="236387" lvl="1" indent="-236387">
              <a:spcBef>
                <a:spcPts val="500"/>
              </a:spcBef>
              <a:buClr>
                <a:srgbClr val="000000"/>
              </a:buClr>
              <a:buFont typeface="Arial" panose="020B0604020202020204" pitchFamily="34" charset="0"/>
              <a:buChar char="•"/>
              <a:defRPr/>
            </a:pPr>
            <a:r>
              <a:rPr lang="en-US" sz="1600" dirty="0">
                <a:latin typeface="Segoe UI" panose="020B0502040204020203" pitchFamily="34" charset="0"/>
                <a:cs typeface="Segoe UI" panose="020B0502040204020203" pitchFamily="34" charset="0"/>
              </a:rPr>
              <a:t>Resources to help customers with upgrade from Skype for Business to Microsoft Teams </a:t>
            </a:r>
            <a:r>
              <a:rPr lang="en-US" sz="1600" dirty="0">
                <a:solidFill>
                  <a:schemeClr val="accent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 </a:t>
            </a:r>
            <a:endParaRPr lang="en-US" sz="1600" dirty="0">
              <a:solidFill>
                <a:schemeClr val="accent1"/>
              </a:solidFill>
              <a:latin typeface="Segoe UI" panose="020B0502040204020203" pitchFamily="34" charset="0"/>
              <a:cs typeface="Segoe UI" panose="020B0502040204020203" pitchFamily="34" charset="0"/>
            </a:endParaRPr>
          </a:p>
          <a:p>
            <a:pPr marL="236387" lvl="1" indent="-236387">
              <a:spcBef>
                <a:spcPts val="500"/>
              </a:spcBef>
              <a:buClr>
                <a:srgbClr val="000000"/>
              </a:buClr>
              <a:buFont typeface="Arial" panose="020B0604020202020204" pitchFamily="34" charset="0"/>
              <a:buChar char="•"/>
              <a:defRPr/>
            </a:pPr>
            <a:r>
              <a:rPr lang="en-US" sz="1600" dirty="0">
                <a:latin typeface="Segoe UI" panose="020B0502040204020203" pitchFamily="34" charset="0"/>
                <a:cs typeface="Segoe UI" panose="020B0502040204020203" pitchFamily="34" charset="0"/>
              </a:rPr>
              <a:t>Why wait? The top 10 things you need to know about upgrading from Skype to Teams </a:t>
            </a:r>
            <a:r>
              <a:rPr lang="en-US" sz="1600" dirty="0">
                <a:solidFill>
                  <a:schemeClr val="accent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 </a:t>
            </a:r>
            <a:endParaRPr lang="en-US" sz="1600" dirty="0">
              <a:solidFill>
                <a:schemeClr val="accent1"/>
              </a:solidFill>
              <a:latin typeface="Segoe UI" panose="020B0502040204020203" pitchFamily="34" charset="0"/>
              <a:cs typeface="Segoe UI" panose="020B0502040204020203" pitchFamily="34" charset="0"/>
            </a:endParaRPr>
          </a:p>
          <a:p>
            <a:pPr marL="236387" lvl="1" indent="-236387">
              <a:spcBef>
                <a:spcPts val="500"/>
              </a:spcBef>
              <a:buClr>
                <a:srgbClr val="000000"/>
              </a:buClr>
              <a:buFont typeface="Arial" panose="020B0604020202020204" pitchFamily="34" charset="0"/>
              <a:buChar char="•"/>
              <a:defRPr/>
            </a:pPr>
            <a:r>
              <a:rPr lang="en-US" sz="1600" dirty="0">
                <a:latin typeface="Segoe UI" panose="020B0502040204020203" pitchFamily="34" charset="0"/>
                <a:cs typeface="Segoe UI" panose="020B0502040204020203" pitchFamily="34" charset="0"/>
              </a:rPr>
              <a:t>Skype for Business Online to be retired in 2021 </a:t>
            </a:r>
            <a:r>
              <a:rPr lang="en-US" sz="1600" dirty="0">
                <a:solidFill>
                  <a:schemeClr val="accent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a:t>
            </a:r>
            <a:r>
              <a:rPr lang="en-US" sz="1600" dirty="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 </a:t>
            </a:r>
            <a:endParaRPr lang="en-US" sz="1600" dirty="0">
              <a:latin typeface="Segoe UI" panose="020B0502040204020203" pitchFamily="34" charset="0"/>
              <a:cs typeface="Segoe UI" panose="020B0502040204020203" pitchFamily="34" charset="0"/>
            </a:endParaRPr>
          </a:p>
          <a:p>
            <a:pPr marL="236387" lvl="1" indent="-236387">
              <a:spcBef>
                <a:spcPts val="500"/>
              </a:spcBef>
              <a:buClr>
                <a:srgbClr val="000000"/>
              </a:buClr>
              <a:buFont typeface="Arial" panose="020B0604020202020204" pitchFamily="34" charset="0"/>
              <a:buChar char="•"/>
              <a:defRPr/>
            </a:pPr>
            <a:r>
              <a:rPr lang="en-US" sz="1600" dirty="0">
                <a:latin typeface="Segoe UI" panose="020B0502040204020203" pitchFamily="34" charset="0"/>
                <a:cs typeface="Segoe UI" panose="020B0502040204020203" pitchFamily="34" charset="0"/>
              </a:rPr>
              <a:t>Meetings First brings Microsoft Teams meetings to Skype for Business Server customers </a:t>
            </a:r>
            <a:r>
              <a:rPr lang="en-US" sz="1600" dirty="0">
                <a:solidFill>
                  <a:schemeClr val="accent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 </a:t>
            </a:r>
            <a:endParaRPr lang="en-US" sz="1600" dirty="0">
              <a:solidFill>
                <a:schemeClr val="accent1"/>
              </a:solidFill>
              <a:latin typeface="Segoe UI" panose="020B0502040204020203" pitchFamily="34" charset="0"/>
              <a:cs typeface="Segoe UI" panose="020B0502040204020203" pitchFamily="34" charset="0"/>
            </a:endParaRPr>
          </a:p>
          <a:p>
            <a:pPr marL="236387" lvl="1" indent="-236387" defTabSz="932563">
              <a:buClr>
                <a:srgbClr val="000000"/>
              </a:buClr>
              <a:buSzPct val="90000"/>
              <a:defRPr/>
            </a:pPr>
            <a:endParaRPr lang="en-US" sz="1428" u="sng" dirty="0">
              <a:solidFill>
                <a:srgbClr val="000000"/>
              </a:solidFill>
              <a:latin typeface="Segoe UI" panose="020B0502040204020203" pitchFamily="34" charset="0"/>
              <a:cs typeface="Segoe UI" panose="020B0502040204020203" pitchFamily="34" charset="0"/>
            </a:endParaRPr>
          </a:p>
          <a:p>
            <a:pPr marL="236387" lvl="1" indent="-236387" defTabSz="932563">
              <a:buClr>
                <a:srgbClr val="000000"/>
              </a:buClr>
              <a:buSzPct val="90000"/>
              <a:defRPr/>
            </a:pPr>
            <a:r>
              <a:rPr lang="en-US" sz="1428" u="sng" dirty="0">
                <a:solidFill>
                  <a:schemeClr val="accent1"/>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Visit the Microsoft Teams Blog</a:t>
            </a:r>
            <a:endParaRPr lang="en-US" sz="2040" dirty="0">
              <a:solidFill>
                <a:schemeClr val="accent1"/>
              </a:solidFill>
              <a:latin typeface="+mj-lt"/>
            </a:endParaRPr>
          </a:p>
        </p:txBody>
      </p:sp>
      <p:pic>
        <p:nvPicPr>
          <p:cNvPr id="4" name="Picture 3" descr="A screenshot of a social media post&#10;&#10;Description automatically generated">
            <a:extLst>
              <a:ext uri="{FF2B5EF4-FFF2-40B4-BE49-F238E27FC236}">
                <a16:creationId xmlns:a16="http://schemas.microsoft.com/office/drawing/2014/main" id="{85E0C636-28AF-455E-9B00-5CC35DF09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9110" y="1419027"/>
            <a:ext cx="4056557" cy="5145286"/>
          </a:xfrm>
          <a:prstGeom prst="rect">
            <a:avLst/>
          </a:prstGeom>
          <a:ln>
            <a:solidFill>
              <a:schemeClr val="bg1">
                <a:lumMod val="50000"/>
              </a:schemeClr>
            </a:solidFill>
          </a:ln>
          <a:effectLst/>
        </p:spPr>
      </p:pic>
    </p:spTree>
    <p:extLst>
      <p:ext uri="{BB962C8B-B14F-4D97-AF65-F5344CB8AC3E}">
        <p14:creationId xmlns:p14="http://schemas.microsoft.com/office/powerpoint/2010/main" val="1423102581"/>
      </p:ext>
    </p:extLst>
  </p:cSld>
  <p:clrMapOvr>
    <a:masterClrMapping/>
  </p:clrMapOvr>
  <p:transition>
    <p:fade/>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Thank you!</a:t>
            </a:r>
          </a:p>
        </p:txBody>
      </p:sp>
      <p:sp>
        <p:nvSpPr>
          <p:cNvPr id="3" name="Text Box 3">
            <a:extLst>
              <a:ext uri="{FF2B5EF4-FFF2-40B4-BE49-F238E27FC236}">
                <a16:creationId xmlns:a16="http://schemas.microsoft.com/office/drawing/2014/main" id="{1AC31AAD-333F-4FEE-A9AE-5AEC8E8A9C20}"/>
              </a:ext>
            </a:extLst>
          </p:cNvPr>
          <p:cNvSpPr txBox="1">
            <a:spLocks noChangeArrowheads="1"/>
          </p:cNvSpPr>
          <p:nvPr/>
        </p:nvSpPr>
        <p:spPr bwMode="blackWhite">
          <a:xfrm>
            <a:off x="437086" y="6444246"/>
            <a:ext cx="4572000" cy="215444"/>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bg2"/>
                </a:solidFill>
                <a:cs typeface="Segoe UI" pitchFamily="34" charset="0"/>
              </a:rPr>
              <a:t>© 2020 Microsoft Corporation. All rights reserved. Document accurate as of April 2020 and provided “as-is.” This document is for informational purposes only.</a:t>
            </a:r>
          </a:p>
        </p:txBody>
      </p:sp>
      <p:sp>
        <p:nvSpPr>
          <p:cNvPr id="6" name="Text Box 3">
            <a:extLst>
              <a:ext uri="{FF2B5EF4-FFF2-40B4-BE49-F238E27FC236}">
                <a16:creationId xmlns:a16="http://schemas.microsoft.com/office/drawing/2014/main" id="{E75B3A3C-2A14-4A74-A177-0319E04631A4}"/>
              </a:ext>
            </a:extLst>
          </p:cNvPr>
          <p:cNvSpPr txBox="1">
            <a:spLocks noChangeArrowheads="1"/>
          </p:cNvSpPr>
          <p:nvPr/>
        </p:nvSpPr>
        <p:spPr bwMode="blackWhite">
          <a:xfrm>
            <a:off x="589486" y="6312685"/>
            <a:ext cx="4572000" cy="215444"/>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cs typeface="Segoe UI" pitchFamily="34" charset="0"/>
              </a:rPr>
              <a:t>© 2020 Microsoft Corporation. All rights reserved. Document accurate as of April 2020 and provided “as-is.” This document is for informational purposes only.</a:t>
            </a:r>
          </a:p>
        </p:txBody>
      </p:sp>
    </p:spTree>
    <p:extLst>
      <p:ext uri="{BB962C8B-B14F-4D97-AF65-F5344CB8AC3E}">
        <p14:creationId xmlns:p14="http://schemas.microsoft.com/office/powerpoint/2010/main" val="106565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107D08A6-031E-418D-B397-C2A133D9FFB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51"/>
          <a:stretch/>
        </p:blipFill>
        <p:spPr>
          <a:xfrm>
            <a:off x="6218238" y="0"/>
            <a:ext cx="6218237" cy="6994525"/>
          </a:xfrm>
          <a:prstGeom prst="rect">
            <a:avLst/>
          </a:prstGeom>
          <a:solidFill>
            <a:srgbClr val="0078D7"/>
          </a:solidFill>
          <a:ln w="10795" cap="flat" cmpd="sng" algn="ctr">
            <a:noFill/>
            <a:prstDash val="solid"/>
          </a:ln>
          <a:effectLst/>
        </p:spPr>
      </p:pic>
      <p:sp>
        <p:nvSpPr>
          <p:cNvPr id="171" name="Title 1">
            <a:extLst>
              <a:ext uri="{FF2B5EF4-FFF2-40B4-BE49-F238E27FC236}">
                <a16:creationId xmlns:a16="http://schemas.microsoft.com/office/drawing/2014/main" id="{B93A472A-9B6F-4297-873E-FE7EC642AF61}"/>
              </a:ext>
            </a:extLst>
          </p:cNvPr>
          <p:cNvSpPr>
            <a:spLocks noGrp="1"/>
          </p:cNvSpPr>
          <p:nvPr>
            <p:ph type="title"/>
          </p:nvPr>
        </p:nvSpPr>
        <p:spPr>
          <a:xfrm>
            <a:off x="600059" y="466301"/>
            <a:ext cx="11239464" cy="1695272"/>
          </a:xfrm>
        </p:spPr>
        <p:txBody>
          <a:bodyPr/>
          <a:lstStyle/>
          <a:p>
            <a:r>
              <a:rPr lang="en-US" dirty="0"/>
              <a:t>Transforming workplace </a:t>
            </a:r>
            <a:br>
              <a:rPr lang="en-US" dirty="0"/>
            </a:br>
            <a:r>
              <a:rPr lang="en-US" dirty="0"/>
              <a:t>collaboration is a </a:t>
            </a:r>
            <a:br>
              <a:rPr lang="en-US" dirty="0"/>
            </a:br>
            <a:r>
              <a:rPr lang="en-US" dirty="0"/>
              <a:t>business imperative</a:t>
            </a:r>
          </a:p>
        </p:txBody>
      </p:sp>
      <p:sp>
        <p:nvSpPr>
          <p:cNvPr id="174" name="Title 1">
            <a:extLst>
              <a:ext uri="{FF2B5EF4-FFF2-40B4-BE49-F238E27FC236}">
                <a16:creationId xmlns:a16="http://schemas.microsoft.com/office/drawing/2014/main" id="{8702CE9A-75E1-496E-8A84-BE64A527726F}"/>
              </a:ext>
            </a:extLst>
          </p:cNvPr>
          <p:cNvSpPr txBox="1">
            <a:spLocks/>
          </p:cNvSpPr>
          <p:nvPr/>
        </p:nvSpPr>
        <p:spPr>
          <a:xfrm>
            <a:off x="584201" y="2446008"/>
            <a:ext cx="5270500" cy="4309789"/>
          </a:xfrm>
          <a:prstGeom prst="rect">
            <a:avLst/>
          </a:prstGeom>
        </p:spPr>
        <p:txBody>
          <a:bodyPr vert="horz" wrap="square" lIns="0" tIns="0"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a:lnSpc>
                <a:spcPct val="100000"/>
              </a:lnSpc>
            </a:pPr>
            <a:r>
              <a:rPr lang="en-US" sz="3600" spc="0" dirty="0">
                <a:solidFill>
                  <a:srgbClr val="5558AF"/>
                </a:solidFill>
              </a:rPr>
              <a:t>86</a:t>
            </a:r>
            <a:r>
              <a:rPr lang="en-US" sz="2400" spc="0" dirty="0">
                <a:solidFill>
                  <a:srgbClr val="5558AF"/>
                </a:solidFill>
              </a:rPr>
              <a:t>%</a:t>
            </a:r>
          </a:p>
          <a:p>
            <a:pPr>
              <a:lnSpc>
                <a:spcPct val="100000"/>
              </a:lnSpc>
              <a:spcAft>
                <a:spcPts val="1836"/>
              </a:spcAft>
            </a:pPr>
            <a:r>
              <a:rPr lang="en-US" sz="1600" spc="0" dirty="0">
                <a:latin typeface="+mn-lt"/>
              </a:rPr>
              <a:t>of leaders cite lack of collaboration or ineffective </a:t>
            </a:r>
            <a:br>
              <a:rPr lang="en-US" sz="1600" spc="0" dirty="0">
                <a:latin typeface="+mn-lt"/>
              </a:rPr>
            </a:br>
            <a:r>
              <a:rPr lang="en-US" sz="1600" spc="0" dirty="0">
                <a:latin typeface="+mn-lt"/>
              </a:rPr>
              <a:t>communication top reason for workplace failures</a:t>
            </a:r>
          </a:p>
          <a:p>
            <a:pPr>
              <a:lnSpc>
                <a:spcPct val="100000"/>
              </a:lnSpc>
            </a:pPr>
            <a:r>
              <a:rPr lang="en-US" sz="3600" spc="0" dirty="0">
                <a:solidFill>
                  <a:srgbClr val="5558AF"/>
                </a:solidFill>
              </a:rPr>
              <a:t>65</a:t>
            </a:r>
            <a:r>
              <a:rPr lang="en-US" sz="2400" spc="0" dirty="0">
                <a:solidFill>
                  <a:srgbClr val="5558AF"/>
                </a:solidFill>
              </a:rPr>
              <a:t>%</a:t>
            </a:r>
          </a:p>
          <a:p>
            <a:pPr>
              <a:lnSpc>
                <a:spcPct val="100000"/>
              </a:lnSpc>
              <a:spcAft>
                <a:spcPts val="1836"/>
              </a:spcAft>
            </a:pPr>
            <a:r>
              <a:rPr lang="en-US" sz="1600" spc="0" dirty="0">
                <a:latin typeface="+mn-lt"/>
              </a:rPr>
              <a:t>of leaders agree that moving from hierarchical </a:t>
            </a:r>
            <a:br>
              <a:rPr lang="en-US" sz="1600" spc="0" dirty="0">
                <a:latin typeface="+mn-lt"/>
              </a:rPr>
            </a:br>
            <a:r>
              <a:rPr lang="en-US" sz="1600" spc="0" dirty="0">
                <a:latin typeface="+mn-lt"/>
              </a:rPr>
              <a:t>to team-based working is critical for their success </a:t>
            </a:r>
            <a:br>
              <a:rPr lang="en-US" sz="1600" spc="0" dirty="0">
                <a:latin typeface="+mn-lt"/>
              </a:rPr>
            </a:br>
            <a:r>
              <a:rPr lang="en-US" sz="1600" spc="0" dirty="0">
                <a:latin typeface="+mn-lt"/>
              </a:rPr>
              <a:t>in 2019, but only 7% say they are ready</a:t>
            </a:r>
          </a:p>
          <a:p>
            <a:pPr>
              <a:lnSpc>
                <a:spcPct val="100000"/>
              </a:lnSpc>
            </a:pPr>
            <a:r>
              <a:rPr lang="en-US" sz="3600" spc="0" dirty="0">
                <a:solidFill>
                  <a:srgbClr val="5558AF"/>
                </a:solidFill>
              </a:rPr>
              <a:t>45</a:t>
            </a:r>
            <a:r>
              <a:rPr lang="en-US" sz="2400" spc="0" dirty="0">
                <a:solidFill>
                  <a:srgbClr val="5558AF"/>
                </a:solidFill>
              </a:rPr>
              <a:t>%</a:t>
            </a:r>
          </a:p>
          <a:p>
            <a:pPr>
              <a:lnSpc>
                <a:spcPct val="100000"/>
              </a:lnSpc>
              <a:spcAft>
                <a:spcPts val="1836"/>
              </a:spcAft>
            </a:pPr>
            <a:r>
              <a:rPr lang="en-US" sz="1600" spc="0" dirty="0">
                <a:latin typeface="+mn-lt"/>
              </a:rPr>
              <a:t>of leaders have or are implementing web-based </a:t>
            </a:r>
            <a:br>
              <a:rPr lang="en-US" sz="1600" spc="0" dirty="0">
                <a:latin typeface="+mn-lt"/>
              </a:rPr>
            </a:br>
            <a:r>
              <a:rPr lang="en-US" sz="1600" spc="0" dirty="0">
                <a:latin typeface="+mn-lt"/>
              </a:rPr>
              <a:t>collaboration solutions at scale in their companies</a:t>
            </a:r>
          </a:p>
        </p:txBody>
      </p:sp>
    </p:spTree>
    <p:extLst>
      <p:ext uri="{BB962C8B-B14F-4D97-AF65-F5344CB8AC3E}">
        <p14:creationId xmlns:p14="http://schemas.microsoft.com/office/powerpoint/2010/main" val="2116670386"/>
      </p:ext>
    </p:extLst>
  </p:cSld>
  <p:clrMapOvr>
    <a:masterClrMapping/>
  </p:clrMapOvr>
  <p:transition>
    <p:fade/>
  </p:transition>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Down 6">
            <a:extLst>
              <a:ext uri="{FF2B5EF4-FFF2-40B4-BE49-F238E27FC236}">
                <a16:creationId xmlns:a16="http://schemas.microsoft.com/office/drawing/2014/main" id="{B397A4BF-A0B4-45E7-9D4D-497E4AC2BFD4}"/>
              </a:ext>
            </a:extLst>
          </p:cNvPr>
          <p:cNvSpPr/>
          <p:nvPr/>
        </p:nvSpPr>
        <p:spPr bwMode="auto">
          <a:xfrm rot="10800000">
            <a:off x="9568835" y="3393007"/>
            <a:ext cx="1648514" cy="1282049"/>
          </a:xfrm>
          <a:prstGeom prst="downArrow">
            <a:avLst/>
          </a:prstGeom>
          <a:gradFill>
            <a:gsLst>
              <a:gs pos="0">
                <a:schemeClr val="bg1"/>
              </a:gs>
              <a:gs pos="84000">
                <a:schemeClr val="accent1">
                  <a:lumMod val="30000"/>
                  <a:lumOff val="70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 name="Title 7">
            <a:extLst>
              <a:ext uri="{FF2B5EF4-FFF2-40B4-BE49-F238E27FC236}">
                <a16:creationId xmlns:a16="http://schemas.microsoft.com/office/drawing/2014/main" id="{30B4D601-08D0-1A4B-AF40-A0C61C3F9BCE}"/>
              </a:ext>
            </a:extLst>
          </p:cNvPr>
          <p:cNvSpPr>
            <a:spLocks noGrp="1"/>
          </p:cNvSpPr>
          <p:nvPr>
            <p:ph type="title"/>
          </p:nvPr>
        </p:nvSpPr>
        <p:spPr/>
        <p:txBody>
          <a:bodyPr/>
          <a:lstStyle/>
          <a:p>
            <a:r>
              <a:rPr lang="en-US" dirty="0"/>
              <a:t>Why upgrade to Teams?</a:t>
            </a:r>
          </a:p>
        </p:txBody>
      </p:sp>
      <p:sp>
        <p:nvSpPr>
          <p:cNvPr id="13" name="Text Placeholder 12">
            <a:extLst>
              <a:ext uri="{FF2B5EF4-FFF2-40B4-BE49-F238E27FC236}">
                <a16:creationId xmlns:a16="http://schemas.microsoft.com/office/drawing/2014/main" id="{35DD766C-0121-FA4F-9FC3-5CCA5B16DFEA}"/>
              </a:ext>
            </a:extLst>
          </p:cNvPr>
          <p:cNvSpPr>
            <a:spLocks noGrp="1"/>
          </p:cNvSpPr>
          <p:nvPr>
            <p:ph type="body" sz="quarter" idx="4294967295"/>
          </p:nvPr>
        </p:nvSpPr>
        <p:spPr>
          <a:xfrm>
            <a:off x="1531966" y="1447787"/>
            <a:ext cx="5733246" cy="4644348"/>
          </a:xfrm>
        </p:spPr>
        <p:txBody>
          <a:bodyPr/>
          <a:lstStyle/>
          <a:p>
            <a:pPr marL="0" lvl="1" indent="0" defTabSz="951121">
              <a:spcAft>
                <a:spcPts val="612"/>
              </a:spcAft>
              <a:buNone/>
              <a:defRPr/>
            </a:pPr>
            <a:r>
              <a:rPr lang="en-US" sz="2200" b="1" dirty="0">
                <a:solidFill>
                  <a:schemeClr val="accent1"/>
                </a:solidFill>
                <a:latin typeface="+mj-lt"/>
              </a:rPr>
              <a:t>Advanced features, modern experiences</a:t>
            </a:r>
          </a:p>
          <a:p>
            <a:pPr marL="297911" lvl="2" indent="-291436" defTabSz="951121">
              <a:spcAft>
                <a:spcPts val="612"/>
              </a:spcAft>
              <a:buFont typeface="Arial" panose="020B0604020202020204" pitchFamily="34" charset="0"/>
              <a:buChar char="•"/>
              <a:defRPr/>
            </a:pPr>
            <a:r>
              <a:rPr lang="en-US" sz="1600" dirty="0">
                <a:solidFill>
                  <a:srgbClr val="1A1A1A">
                    <a:lumMod val="90000"/>
                    <a:lumOff val="10000"/>
                  </a:srgbClr>
                </a:solidFill>
              </a:rPr>
              <a:t>Teams combines chat, video, calling, collaboration, and app integration into a single, integrated hub</a:t>
            </a:r>
          </a:p>
          <a:p>
            <a:pPr marL="297911" lvl="2" indent="-291436" defTabSz="951121">
              <a:spcAft>
                <a:spcPts val="612"/>
              </a:spcAft>
              <a:buFont typeface="Arial" panose="020B0604020202020204" pitchFamily="34" charset="0"/>
              <a:buChar char="•"/>
              <a:defRPr/>
            </a:pPr>
            <a:r>
              <a:rPr lang="en-US" sz="1600" dirty="0">
                <a:solidFill>
                  <a:srgbClr val="1A1A1A">
                    <a:lumMod val="90000"/>
                    <a:lumOff val="10000"/>
                  </a:srgbClr>
                </a:solidFill>
              </a:rPr>
              <a:t>State-of-the-art cross-platform and mobile experiences</a:t>
            </a:r>
          </a:p>
          <a:p>
            <a:pPr marL="0" lvl="1" indent="0" defTabSz="951121">
              <a:spcAft>
                <a:spcPts val="612"/>
              </a:spcAft>
              <a:buNone/>
              <a:defRPr/>
            </a:pPr>
            <a:r>
              <a:rPr lang="en-US" sz="2200" b="1" dirty="0">
                <a:solidFill>
                  <a:schemeClr val="accent1"/>
                </a:solidFill>
                <a:latin typeface="+mj-lt"/>
              </a:rPr>
              <a:t>Performance by design</a:t>
            </a:r>
          </a:p>
          <a:p>
            <a:pPr marL="297911" lvl="2" indent="-291436" defTabSz="951121">
              <a:spcAft>
                <a:spcPts val="612"/>
              </a:spcAft>
              <a:buFont typeface="Arial" panose="020B0604020202020204" pitchFamily="34" charset="0"/>
              <a:buChar char="•"/>
              <a:defRPr/>
            </a:pPr>
            <a:r>
              <a:rPr lang="en-US" sz="1600" dirty="0">
                <a:solidFill>
                  <a:srgbClr val="1A1A1A">
                    <a:lumMod val="90000"/>
                    <a:lumOff val="10000"/>
                  </a:srgbClr>
                </a:solidFill>
              </a:rPr>
              <a:t>Reimagined client built on cloud infrastructure</a:t>
            </a:r>
          </a:p>
          <a:p>
            <a:pPr marL="297911" lvl="2" indent="-291436" defTabSz="951121">
              <a:spcAft>
                <a:spcPts val="612"/>
              </a:spcAft>
              <a:buFont typeface="Arial" panose="020B0604020202020204" pitchFamily="34" charset="0"/>
              <a:buChar char="•"/>
              <a:defRPr/>
            </a:pPr>
            <a:r>
              <a:rPr lang="en-US" sz="1600" dirty="0">
                <a:solidFill>
                  <a:srgbClr val="1A1A1A">
                    <a:lumMod val="90000"/>
                    <a:lumOff val="10000"/>
                  </a:srgbClr>
                </a:solidFill>
              </a:rPr>
              <a:t>Teams provides improvements in call and meeting quality, and other operational metrics</a:t>
            </a:r>
          </a:p>
          <a:p>
            <a:pPr marL="0" lvl="1" indent="0" defTabSz="951121">
              <a:spcAft>
                <a:spcPts val="612"/>
              </a:spcAft>
              <a:buNone/>
              <a:defRPr/>
            </a:pPr>
            <a:r>
              <a:rPr lang="en-US" sz="2200" b="1" dirty="0">
                <a:solidFill>
                  <a:schemeClr val="accent1"/>
                </a:solidFill>
                <a:latin typeface="+mj-lt"/>
              </a:rPr>
              <a:t>Bottom-line benefits</a:t>
            </a:r>
          </a:p>
          <a:p>
            <a:pPr marL="297911" lvl="2" indent="-291436" defTabSz="951121">
              <a:spcAft>
                <a:spcPts val="612"/>
              </a:spcAft>
              <a:buFont typeface="Arial" panose="020B0604020202020204" pitchFamily="34" charset="0"/>
              <a:buChar char="•"/>
              <a:defRPr/>
            </a:pPr>
            <a:r>
              <a:rPr lang="en-US" sz="1600" dirty="0">
                <a:solidFill>
                  <a:srgbClr val="1A1A1A">
                    <a:lumMod val="90000"/>
                    <a:lumOff val="10000"/>
                  </a:srgbClr>
                </a:solidFill>
              </a:rPr>
              <a:t>In a recent study, organizations that moved to Teams </a:t>
            </a:r>
            <a:br>
              <a:rPr lang="en-US" sz="1600" dirty="0">
                <a:solidFill>
                  <a:srgbClr val="1A1A1A">
                    <a:lumMod val="90000"/>
                    <a:lumOff val="10000"/>
                  </a:srgbClr>
                </a:solidFill>
              </a:rPr>
            </a:br>
            <a:r>
              <a:rPr lang="en-US" sz="1600" dirty="0">
                <a:solidFill>
                  <a:srgbClr val="1A1A1A">
                    <a:lumMod val="90000"/>
                    <a:lumOff val="10000"/>
                  </a:srgbClr>
                </a:solidFill>
              </a:rPr>
              <a:t>saw cost reductions from consolidating solutions </a:t>
            </a:r>
            <a:br>
              <a:rPr lang="en-US" sz="1600" dirty="0">
                <a:solidFill>
                  <a:srgbClr val="1A1A1A">
                    <a:lumMod val="90000"/>
                    <a:lumOff val="10000"/>
                  </a:srgbClr>
                </a:solidFill>
              </a:rPr>
            </a:br>
            <a:r>
              <a:rPr lang="en-US" sz="1600" dirty="0">
                <a:solidFill>
                  <a:srgbClr val="1A1A1A">
                    <a:lumMod val="90000"/>
                    <a:lumOff val="10000"/>
                  </a:srgbClr>
                </a:solidFill>
              </a:rPr>
              <a:t>to one platform, had </a:t>
            </a:r>
            <a:r>
              <a:rPr lang="en-US" sz="1600" b="1" dirty="0">
                <a:solidFill>
                  <a:schemeClr val="accent1"/>
                </a:solidFill>
              </a:rPr>
              <a:t>14.6%</a:t>
            </a:r>
            <a:r>
              <a:rPr lang="en-US" sz="1600" dirty="0">
                <a:solidFill>
                  <a:srgbClr val="1A1A1A">
                    <a:lumMod val="90000"/>
                    <a:lumOff val="10000"/>
                  </a:srgbClr>
                </a:solidFill>
              </a:rPr>
              <a:t> less downtime due to </a:t>
            </a:r>
            <a:br>
              <a:rPr lang="en-US" sz="1600" dirty="0">
                <a:solidFill>
                  <a:srgbClr val="1A1A1A">
                    <a:lumMod val="90000"/>
                    <a:lumOff val="10000"/>
                  </a:srgbClr>
                </a:solidFill>
              </a:rPr>
            </a:br>
            <a:r>
              <a:rPr lang="en-US" sz="1600" dirty="0">
                <a:solidFill>
                  <a:srgbClr val="1A1A1A">
                    <a:lumMod val="90000"/>
                    <a:lumOff val="10000"/>
                  </a:srgbClr>
                </a:solidFill>
              </a:rPr>
              <a:t>online availability of resources, and projected </a:t>
            </a:r>
            <a:br>
              <a:rPr lang="en-US" sz="1600" dirty="0">
                <a:solidFill>
                  <a:srgbClr val="1A1A1A">
                    <a:lumMod val="90000"/>
                    <a:lumOff val="10000"/>
                  </a:srgbClr>
                </a:solidFill>
              </a:rPr>
            </a:br>
            <a:r>
              <a:rPr lang="en-US" sz="1600" dirty="0">
                <a:solidFill>
                  <a:srgbClr val="1A1A1A">
                    <a:lumMod val="90000"/>
                    <a:lumOff val="10000"/>
                  </a:srgbClr>
                </a:solidFill>
              </a:rPr>
              <a:t>a three-year net present value per user of </a:t>
            </a:r>
            <a:r>
              <a:rPr lang="en-US" sz="1600" b="1" dirty="0">
                <a:solidFill>
                  <a:schemeClr val="accent1"/>
                </a:solidFill>
              </a:rPr>
              <a:t>$5,416</a:t>
            </a:r>
            <a:r>
              <a:rPr lang="en-US" sz="1600" b="1" baseline="30000" dirty="0">
                <a:solidFill>
                  <a:schemeClr val="accent1"/>
                </a:solidFill>
              </a:rPr>
              <a:t>*</a:t>
            </a:r>
            <a:r>
              <a:rPr lang="en-US" sz="1600" dirty="0">
                <a:solidFill>
                  <a:srgbClr val="1A1A1A">
                    <a:lumMod val="90000"/>
                    <a:lumOff val="10000"/>
                  </a:srgbClr>
                </a:solidFill>
              </a:rPr>
              <a:t> </a:t>
            </a:r>
          </a:p>
        </p:txBody>
      </p:sp>
      <p:sp>
        <p:nvSpPr>
          <p:cNvPr id="22" name="Text Placeholder 5">
            <a:extLst>
              <a:ext uri="{FF2B5EF4-FFF2-40B4-BE49-F238E27FC236}">
                <a16:creationId xmlns:a16="http://schemas.microsoft.com/office/drawing/2014/main" id="{928A34B6-7120-4FB4-B0CE-0E337AE88DF2}"/>
              </a:ext>
            </a:extLst>
          </p:cNvPr>
          <p:cNvSpPr txBox="1">
            <a:spLocks/>
          </p:cNvSpPr>
          <p:nvPr/>
        </p:nvSpPr>
        <p:spPr>
          <a:xfrm>
            <a:off x="633397" y="6310691"/>
            <a:ext cx="4980171" cy="288137"/>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61525" lvl="2" indent="-61525" defTabSz="951121">
              <a:spcBef>
                <a:spcPct val="20000"/>
              </a:spcBef>
              <a:spcAft>
                <a:spcPts val="612"/>
              </a:spcAft>
              <a:buSzPct val="90000"/>
              <a:defRPr/>
            </a:pPr>
            <a:r>
              <a:rPr lang="en-US" sz="918" dirty="0">
                <a:solidFill>
                  <a:srgbClr val="1A1A1A">
                    <a:lumMod val="90000"/>
                    <a:lumOff val="10000"/>
                  </a:srgbClr>
                </a:solidFill>
              </a:rPr>
              <a:t>*The Forrester Study: </a:t>
            </a:r>
            <a:r>
              <a:rPr lang="en-US" sz="918" dirty="0">
                <a:solidFill>
                  <a:schemeClr val="accent1"/>
                </a:solidFill>
                <a:hlinkClick r:id="rId5">
                  <a:extLst>
                    <a:ext uri="{A12FA001-AC4F-418D-AE19-62706E023703}">
                      <ahyp:hlinkClr xmlns:ahyp="http://schemas.microsoft.com/office/drawing/2018/hyperlinkcolor" val="tx"/>
                    </a:ext>
                  </a:extLst>
                </a:hlinkClick>
              </a:rPr>
              <a:t>The Total Economic Impact™ Of Microsoft Teams</a:t>
            </a:r>
            <a:r>
              <a:rPr lang="en-US" sz="918" dirty="0">
                <a:solidFill>
                  <a:schemeClr val="accent1"/>
                </a:solidFill>
              </a:rPr>
              <a:t> </a:t>
            </a:r>
            <a:r>
              <a:rPr lang="en-US" sz="918" dirty="0">
                <a:solidFill>
                  <a:srgbClr val="1A1A1A">
                    <a:lumMod val="90000"/>
                    <a:lumOff val="10000"/>
                  </a:srgbClr>
                </a:solidFill>
              </a:rPr>
              <a:t>outlines cost savings and other financial benefits organizations can realize by adopting Teams</a:t>
            </a:r>
          </a:p>
        </p:txBody>
      </p:sp>
      <p:pic>
        <p:nvPicPr>
          <p:cNvPr id="3" name="Picture 2">
            <a:extLst>
              <a:ext uri="{FF2B5EF4-FFF2-40B4-BE49-F238E27FC236}">
                <a16:creationId xmlns:a16="http://schemas.microsoft.com/office/drawing/2014/main" id="{3E5BFF5E-A1CB-8540-88D2-DC5A875DA9D1}"/>
              </a:ext>
            </a:extLst>
          </p:cNvPr>
          <p:cNvPicPr>
            <a:picLocks noChangeAspect="1"/>
          </p:cNvPicPr>
          <p:nvPr/>
        </p:nvPicPr>
        <p:blipFill>
          <a:blip r:embed="rId6">
            <a:duotone>
              <a:schemeClr val="accent1">
                <a:shade val="45000"/>
                <a:satMod val="135000"/>
              </a:schemeClr>
              <a:prstClr val="white"/>
            </a:duotone>
          </a:blip>
          <a:stretch>
            <a:fillRect/>
          </a:stretch>
        </p:blipFill>
        <p:spPr>
          <a:xfrm>
            <a:off x="685261" y="3019523"/>
            <a:ext cx="588884" cy="512547"/>
          </a:xfrm>
          <a:prstGeom prst="rect">
            <a:avLst/>
          </a:prstGeom>
        </p:spPr>
      </p:pic>
      <p:pic>
        <p:nvPicPr>
          <p:cNvPr id="5" name="Picture 4">
            <a:extLst>
              <a:ext uri="{FF2B5EF4-FFF2-40B4-BE49-F238E27FC236}">
                <a16:creationId xmlns:a16="http://schemas.microsoft.com/office/drawing/2014/main" id="{A114DFFE-31B9-8443-8DDE-6C70510184B9}"/>
              </a:ext>
            </a:extLst>
          </p:cNvPr>
          <p:cNvPicPr>
            <a:picLocks noChangeAspect="1"/>
          </p:cNvPicPr>
          <p:nvPr/>
        </p:nvPicPr>
        <p:blipFill>
          <a:blip r:embed="rId7">
            <a:duotone>
              <a:schemeClr val="accent1">
                <a:shade val="45000"/>
                <a:satMod val="135000"/>
              </a:schemeClr>
              <a:prstClr val="white"/>
            </a:duotone>
          </a:blip>
          <a:stretch>
            <a:fillRect/>
          </a:stretch>
        </p:blipFill>
        <p:spPr>
          <a:xfrm>
            <a:off x="577841" y="4531879"/>
            <a:ext cx="612201" cy="571924"/>
          </a:xfrm>
          <a:prstGeom prst="rect">
            <a:avLst/>
          </a:prstGeom>
        </p:spPr>
      </p:pic>
      <p:pic>
        <p:nvPicPr>
          <p:cNvPr id="6" name="Picture 5">
            <a:extLst>
              <a:ext uri="{FF2B5EF4-FFF2-40B4-BE49-F238E27FC236}">
                <a16:creationId xmlns:a16="http://schemas.microsoft.com/office/drawing/2014/main" id="{5B834F03-1266-2644-AB92-A1A39D8AF5F3}"/>
              </a:ext>
            </a:extLst>
          </p:cNvPr>
          <p:cNvPicPr>
            <a:picLocks noChangeAspect="1"/>
          </p:cNvPicPr>
          <p:nvPr/>
        </p:nvPicPr>
        <p:blipFill>
          <a:blip r:embed="rId8">
            <a:duotone>
              <a:schemeClr val="accent1">
                <a:shade val="45000"/>
                <a:satMod val="135000"/>
              </a:schemeClr>
              <a:prstClr val="white"/>
            </a:duotone>
          </a:blip>
          <a:stretch>
            <a:fillRect/>
          </a:stretch>
        </p:blipFill>
        <p:spPr>
          <a:xfrm>
            <a:off x="685262" y="1447787"/>
            <a:ext cx="406033" cy="670838"/>
          </a:xfrm>
          <a:prstGeom prst="rect">
            <a:avLst/>
          </a:prstGeom>
        </p:spPr>
      </p:pic>
      <p:grpSp>
        <p:nvGrpSpPr>
          <p:cNvPr id="10" name="Group 9">
            <a:extLst>
              <a:ext uri="{FF2B5EF4-FFF2-40B4-BE49-F238E27FC236}">
                <a16:creationId xmlns:a16="http://schemas.microsoft.com/office/drawing/2014/main" id="{E934E3A5-595C-4E92-A0EE-8774EF201DE3}"/>
              </a:ext>
            </a:extLst>
          </p:cNvPr>
          <p:cNvGrpSpPr/>
          <p:nvPr/>
        </p:nvGrpSpPr>
        <p:grpSpPr>
          <a:xfrm>
            <a:off x="9013082" y="738803"/>
            <a:ext cx="2760018" cy="2550104"/>
            <a:chOff x="9013495" y="3701321"/>
            <a:chExt cx="2760018" cy="2550104"/>
          </a:xfrm>
        </p:grpSpPr>
        <p:sp>
          <p:nvSpPr>
            <p:cNvPr id="15" name="Oval 14">
              <a:extLst>
                <a:ext uri="{FF2B5EF4-FFF2-40B4-BE49-F238E27FC236}">
                  <a16:creationId xmlns:a16="http://schemas.microsoft.com/office/drawing/2014/main" id="{AE4D4707-E075-4A94-86A3-B2890E72833A}"/>
                </a:ext>
              </a:extLst>
            </p:cNvPr>
            <p:cNvSpPr/>
            <p:nvPr/>
          </p:nvSpPr>
          <p:spPr bwMode="auto">
            <a:xfrm>
              <a:off x="9273807" y="3881540"/>
              <a:ext cx="2202194" cy="2202194"/>
            </a:xfrm>
            <a:prstGeom prst="ellipse">
              <a:avLst/>
            </a:prstGeom>
            <a:noFill/>
            <a:ln w="79375">
              <a:solidFill>
                <a:schemeClr val="tx1">
                  <a:lumMod val="10000"/>
                  <a:lumOff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sp>
          <p:nvSpPr>
            <p:cNvPr id="30" name="Oval 29">
              <a:extLst>
                <a:ext uri="{FF2B5EF4-FFF2-40B4-BE49-F238E27FC236}">
                  <a16:creationId xmlns:a16="http://schemas.microsoft.com/office/drawing/2014/main" id="{1B2DB4E4-B89F-4205-BA7E-0F15ADF47A41}"/>
                </a:ext>
              </a:extLst>
            </p:cNvPr>
            <p:cNvSpPr/>
            <p:nvPr/>
          </p:nvSpPr>
          <p:spPr bwMode="auto">
            <a:xfrm>
              <a:off x="9013495" y="4422122"/>
              <a:ext cx="548545" cy="54854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1006ECD7-0057-49EF-9C81-5739BD222349}"/>
                </a:ext>
              </a:extLst>
            </p:cNvPr>
            <p:cNvPicPr>
              <a:picLocks noChangeAspect="1"/>
            </p:cNvPicPr>
            <p:nvPr/>
          </p:nvPicPr>
          <p:blipFill>
            <a:blip r:embed="rId9">
              <a:duotone>
                <a:prstClr val="black"/>
                <a:schemeClr val="accent1">
                  <a:tint val="45000"/>
                  <a:satMod val="400000"/>
                </a:schemeClr>
              </a:duotone>
            </a:blip>
            <a:stretch>
              <a:fillRect/>
            </a:stretch>
          </p:blipFill>
          <p:spPr>
            <a:xfrm>
              <a:off x="9087646" y="4577901"/>
              <a:ext cx="400242" cy="236988"/>
            </a:xfrm>
            <a:prstGeom prst="rect">
              <a:avLst/>
            </a:prstGeom>
          </p:spPr>
        </p:pic>
        <p:sp>
          <p:nvSpPr>
            <p:cNvPr id="27" name="Oval 26">
              <a:extLst>
                <a:ext uri="{FF2B5EF4-FFF2-40B4-BE49-F238E27FC236}">
                  <a16:creationId xmlns:a16="http://schemas.microsoft.com/office/drawing/2014/main" id="{EC1FD280-6146-4FB1-8F7F-948199AD0CBF}"/>
                </a:ext>
              </a:extLst>
            </p:cNvPr>
            <p:cNvSpPr/>
            <p:nvPr/>
          </p:nvSpPr>
          <p:spPr bwMode="auto">
            <a:xfrm>
              <a:off x="11224969" y="4403070"/>
              <a:ext cx="548544" cy="54854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pic>
          <p:nvPicPr>
            <p:cNvPr id="29" name="Picture 28">
              <a:extLst>
                <a:ext uri="{FF2B5EF4-FFF2-40B4-BE49-F238E27FC236}">
                  <a16:creationId xmlns:a16="http://schemas.microsoft.com/office/drawing/2014/main" id="{99593929-782D-4891-855A-595101D01F22}"/>
                </a:ext>
              </a:extLst>
            </p:cNvPr>
            <p:cNvPicPr>
              <a:picLocks noChangeAspect="1"/>
            </p:cNvPicPr>
            <p:nvPr/>
          </p:nvPicPr>
          <p:blipFill>
            <a:blip r:embed="rId10">
              <a:duotone>
                <a:prstClr val="black"/>
                <a:schemeClr val="accent1">
                  <a:tint val="45000"/>
                  <a:satMod val="400000"/>
                </a:schemeClr>
              </a:duotone>
            </a:blip>
            <a:stretch>
              <a:fillRect/>
            </a:stretch>
          </p:blipFill>
          <p:spPr>
            <a:xfrm>
              <a:off x="11328959" y="4532536"/>
              <a:ext cx="407353" cy="346411"/>
            </a:xfrm>
            <a:prstGeom prst="rect">
              <a:avLst/>
            </a:prstGeom>
          </p:spPr>
        </p:pic>
        <p:sp>
          <p:nvSpPr>
            <p:cNvPr id="24" name="Oval 23">
              <a:extLst>
                <a:ext uri="{FF2B5EF4-FFF2-40B4-BE49-F238E27FC236}">
                  <a16:creationId xmlns:a16="http://schemas.microsoft.com/office/drawing/2014/main" id="{AF11E9A4-2855-496A-A038-268598E5BD49}"/>
                </a:ext>
              </a:extLst>
            </p:cNvPr>
            <p:cNvSpPr/>
            <p:nvPr/>
          </p:nvSpPr>
          <p:spPr bwMode="auto">
            <a:xfrm>
              <a:off x="10132089" y="5702880"/>
              <a:ext cx="548544" cy="54854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pic>
          <p:nvPicPr>
            <p:cNvPr id="26" name="Picture 25">
              <a:extLst>
                <a:ext uri="{FF2B5EF4-FFF2-40B4-BE49-F238E27FC236}">
                  <a16:creationId xmlns:a16="http://schemas.microsoft.com/office/drawing/2014/main" id="{3326C9F1-9EEA-4525-BB57-64715435D325}"/>
                </a:ext>
              </a:extLst>
            </p:cNvPr>
            <p:cNvPicPr>
              <a:picLocks noChangeAspect="1"/>
            </p:cNvPicPr>
            <p:nvPr/>
          </p:nvPicPr>
          <p:blipFill>
            <a:blip r:embed="rId11">
              <a:duotone>
                <a:prstClr val="black"/>
                <a:schemeClr val="accent1">
                  <a:tint val="45000"/>
                  <a:satMod val="400000"/>
                </a:schemeClr>
              </a:duotone>
            </a:blip>
            <a:stretch>
              <a:fillRect/>
            </a:stretch>
          </p:blipFill>
          <p:spPr>
            <a:xfrm>
              <a:off x="10258898" y="5796391"/>
              <a:ext cx="294928" cy="361522"/>
            </a:xfrm>
            <a:prstGeom prst="rect">
              <a:avLst/>
            </a:prstGeom>
          </p:spPr>
        </p:pic>
        <p:pic>
          <p:nvPicPr>
            <p:cNvPr id="33" name="Picture 32" descr="Microsoft Teams logo">
              <a:extLst>
                <a:ext uri="{FF2B5EF4-FFF2-40B4-BE49-F238E27FC236}">
                  <a16:creationId xmlns:a16="http://schemas.microsoft.com/office/drawing/2014/main" id="{1919CC05-DF4F-4C17-9E92-E3A80F0D6626}"/>
                </a:ext>
              </a:extLst>
            </p:cNvPr>
            <p:cNvPicPr>
              <a:picLocks noChangeAspect="1"/>
            </p:cNvPicPr>
            <p:nvPr/>
          </p:nvPicPr>
          <p:blipFill rotWithShape="1">
            <a:blip r:embed="rId12" cstate="print"/>
            <a:srcRect l="22819" t="22819" r="22819" b="22819"/>
            <a:stretch/>
          </p:blipFill>
          <p:spPr>
            <a:xfrm>
              <a:off x="9986629" y="4591285"/>
              <a:ext cx="782592" cy="782703"/>
            </a:xfrm>
            <a:prstGeom prst="rect">
              <a:avLst/>
            </a:prstGeom>
          </p:spPr>
        </p:pic>
        <p:sp>
          <p:nvSpPr>
            <p:cNvPr id="49" name="Oval 48">
              <a:extLst>
                <a:ext uri="{FF2B5EF4-FFF2-40B4-BE49-F238E27FC236}">
                  <a16:creationId xmlns:a16="http://schemas.microsoft.com/office/drawing/2014/main" id="{19F82A1B-FD68-462B-8578-AB353C451BCD}"/>
                </a:ext>
              </a:extLst>
            </p:cNvPr>
            <p:cNvSpPr/>
            <p:nvPr/>
          </p:nvSpPr>
          <p:spPr bwMode="auto">
            <a:xfrm>
              <a:off x="9640701" y="3701321"/>
              <a:ext cx="548545" cy="54854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36849686-C61C-4E10-B8B0-A4AF6756083C}"/>
                </a:ext>
              </a:extLst>
            </p:cNvPr>
            <p:cNvPicPr>
              <a:picLocks noChangeAspect="1"/>
            </p:cNvPicPr>
            <p:nvPr/>
          </p:nvPicPr>
          <p:blipFill>
            <a:blip r:embed="rId13">
              <a:duotone>
                <a:prstClr val="black"/>
                <a:schemeClr val="accent1">
                  <a:tint val="45000"/>
                  <a:satMod val="400000"/>
                </a:schemeClr>
              </a:duotone>
            </a:blip>
            <a:stretch>
              <a:fillRect/>
            </a:stretch>
          </p:blipFill>
          <p:spPr>
            <a:xfrm>
              <a:off x="9728683" y="3855485"/>
              <a:ext cx="372580" cy="240216"/>
            </a:xfrm>
            <a:prstGeom prst="rect">
              <a:avLst/>
            </a:prstGeom>
          </p:spPr>
        </p:pic>
        <p:sp>
          <p:nvSpPr>
            <p:cNvPr id="46" name="Oval 45">
              <a:extLst>
                <a:ext uri="{FF2B5EF4-FFF2-40B4-BE49-F238E27FC236}">
                  <a16:creationId xmlns:a16="http://schemas.microsoft.com/office/drawing/2014/main" id="{E59910F9-F7AE-45A2-AECE-D82D82E0D355}"/>
                </a:ext>
              </a:extLst>
            </p:cNvPr>
            <p:cNvSpPr/>
            <p:nvPr/>
          </p:nvSpPr>
          <p:spPr bwMode="auto">
            <a:xfrm>
              <a:off x="10961351" y="5275298"/>
              <a:ext cx="548545" cy="54854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32F395FA-063E-416C-8146-A3D87EEA2643}"/>
                </a:ext>
              </a:extLst>
            </p:cNvPr>
            <p:cNvPicPr>
              <a:picLocks noChangeAspect="1"/>
            </p:cNvPicPr>
            <p:nvPr/>
          </p:nvPicPr>
          <p:blipFill>
            <a:blip r:embed="rId14">
              <a:duotone>
                <a:prstClr val="black"/>
                <a:schemeClr val="accent1">
                  <a:tint val="45000"/>
                  <a:satMod val="400000"/>
                </a:schemeClr>
              </a:duotone>
            </a:blip>
            <a:stretch>
              <a:fillRect/>
            </a:stretch>
          </p:blipFill>
          <p:spPr>
            <a:xfrm>
              <a:off x="11128208" y="5407954"/>
              <a:ext cx="252196" cy="283234"/>
            </a:xfrm>
            <a:prstGeom prst="rect">
              <a:avLst/>
            </a:prstGeom>
          </p:spPr>
        </p:pic>
        <p:sp>
          <p:nvSpPr>
            <p:cNvPr id="43" name="Oval 42">
              <a:extLst>
                <a:ext uri="{FF2B5EF4-FFF2-40B4-BE49-F238E27FC236}">
                  <a16:creationId xmlns:a16="http://schemas.microsoft.com/office/drawing/2014/main" id="{856C04F6-7E0A-4EEA-B289-459AA3AE0E40}"/>
                </a:ext>
              </a:extLst>
            </p:cNvPr>
            <p:cNvSpPr/>
            <p:nvPr/>
          </p:nvSpPr>
          <p:spPr bwMode="auto">
            <a:xfrm>
              <a:off x="10639269" y="3701321"/>
              <a:ext cx="548544" cy="54854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9FBB354C-F0F9-4C39-AC45-1AA7702A60F5}"/>
                </a:ext>
              </a:extLst>
            </p:cNvPr>
            <p:cNvPicPr>
              <a:picLocks noChangeAspect="1"/>
            </p:cNvPicPr>
            <p:nvPr/>
          </p:nvPicPr>
          <p:blipFill>
            <a:blip r:embed="rId15">
              <a:duotone>
                <a:prstClr val="black"/>
                <a:schemeClr val="accent1">
                  <a:tint val="45000"/>
                  <a:satMod val="400000"/>
                </a:schemeClr>
              </a:duotone>
            </a:blip>
            <a:stretch>
              <a:fillRect/>
            </a:stretch>
          </p:blipFill>
          <p:spPr>
            <a:xfrm>
              <a:off x="10753650" y="3822098"/>
              <a:ext cx="319782" cy="306990"/>
            </a:xfrm>
            <a:prstGeom prst="rect">
              <a:avLst/>
            </a:prstGeom>
          </p:spPr>
        </p:pic>
        <p:sp>
          <p:nvSpPr>
            <p:cNvPr id="40" name="Oval 39">
              <a:extLst>
                <a:ext uri="{FF2B5EF4-FFF2-40B4-BE49-F238E27FC236}">
                  <a16:creationId xmlns:a16="http://schemas.microsoft.com/office/drawing/2014/main" id="{AB21FB55-7B0D-45E2-8776-CB9F057DF9C6}"/>
                </a:ext>
              </a:extLst>
            </p:cNvPr>
            <p:cNvSpPr/>
            <p:nvPr/>
          </p:nvSpPr>
          <p:spPr bwMode="auto">
            <a:xfrm>
              <a:off x="9167453" y="5268789"/>
              <a:ext cx="548545" cy="54854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050" err="1">
                <a:solidFill>
                  <a:srgbClr val="D2D2D2"/>
                </a:solidFill>
                <a:ea typeface="Segoe UI" pitchFamily="34" charset="0"/>
                <a:cs typeface="Segoe UI" pitchFamily="34" charset="0"/>
              </a:endParaRPr>
            </a:p>
          </p:txBody>
        </p:sp>
        <p:pic>
          <p:nvPicPr>
            <p:cNvPr id="42" name="Picture 41">
              <a:extLst>
                <a:ext uri="{FF2B5EF4-FFF2-40B4-BE49-F238E27FC236}">
                  <a16:creationId xmlns:a16="http://schemas.microsoft.com/office/drawing/2014/main" id="{9A32B9B0-1100-4414-BDB3-4A2EAA516EEA}"/>
                </a:ext>
              </a:extLst>
            </p:cNvPr>
            <p:cNvPicPr>
              <a:picLocks noChangeAspect="1"/>
            </p:cNvPicPr>
            <p:nvPr/>
          </p:nvPicPr>
          <p:blipFill>
            <a:blip r:embed="rId16">
              <a:duotone>
                <a:prstClr val="black"/>
                <a:schemeClr val="accent1">
                  <a:tint val="45000"/>
                  <a:satMod val="400000"/>
                </a:schemeClr>
              </a:duotone>
            </a:blip>
            <a:stretch>
              <a:fillRect/>
            </a:stretch>
          </p:blipFill>
          <p:spPr>
            <a:xfrm>
              <a:off x="9231445" y="5366361"/>
              <a:ext cx="389958" cy="353402"/>
            </a:xfrm>
            <a:prstGeom prst="rect">
              <a:avLst/>
            </a:prstGeom>
          </p:spPr>
        </p:pic>
      </p:grpSp>
      <p:grpSp>
        <p:nvGrpSpPr>
          <p:cNvPr id="4" name="Group 3">
            <a:extLst>
              <a:ext uri="{FF2B5EF4-FFF2-40B4-BE49-F238E27FC236}">
                <a16:creationId xmlns:a16="http://schemas.microsoft.com/office/drawing/2014/main" id="{227EF41B-68D3-453A-BEA8-7699A77B02D1}"/>
              </a:ext>
            </a:extLst>
          </p:cNvPr>
          <p:cNvGrpSpPr/>
          <p:nvPr/>
        </p:nvGrpSpPr>
        <p:grpSpPr>
          <a:xfrm>
            <a:off x="9370800" y="4555116"/>
            <a:ext cx="2044581" cy="1755575"/>
            <a:chOff x="5198566" y="1567137"/>
            <a:chExt cx="5507358" cy="4728881"/>
          </a:xfrm>
        </p:grpSpPr>
        <p:sp>
          <p:nvSpPr>
            <p:cNvPr id="52" name="Oval 51">
              <a:extLst>
                <a:ext uri="{FF2B5EF4-FFF2-40B4-BE49-F238E27FC236}">
                  <a16:creationId xmlns:a16="http://schemas.microsoft.com/office/drawing/2014/main" id="{AD696BC5-56FE-4DD9-8071-48BBAD6C9722}"/>
                </a:ext>
              </a:extLst>
            </p:cNvPr>
            <p:cNvSpPr/>
            <p:nvPr/>
          </p:nvSpPr>
          <p:spPr bwMode="auto">
            <a:xfrm>
              <a:off x="5717994" y="1567137"/>
              <a:ext cx="4394271" cy="4394271"/>
            </a:xfrm>
            <a:prstGeom prst="ellipse">
              <a:avLst/>
            </a:prstGeom>
            <a:noFill/>
            <a:ln w="79375">
              <a:solidFill>
                <a:schemeClr val="tx1">
                  <a:lumMod val="10000"/>
                  <a:lumOff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grpSp>
          <p:nvGrpSpPr>
            <p:cNvPr id="53" name="Group 52">
              <a:extLst>
                <a:ext uri="{FF2B5EF4-FFF2-40B4-BE49-F238E27FC236}">
                  <a16:creationId xmlns:a16="http://schemas.microsoft.com/office/drawing/2014/main" id="{B3B2B0D8-7806-4182-92C8-E7418F2963F3}"/>
                </a:ext>
              </a:extLst>
            </p:cNvPr>
            <p:cNvGrpSpPr/>
            <p:nvPr/>
          </p:nvGrpSpPr>
          <p:grpSpPr>
            <a:xfrm>
              <a:off x="7153531" y="2892141"/>
              <a:ext cx="1599890" cy="1653928"/>
              <a:chOff x="166581" y="4425257"/>
              <a:chExt cx="814689" cy="842206"/>
            </a:xfrm>
            <a:noFill/>
          </p:grpSpPr>
          <p:sp>
            <p:nvSpPr>
              <p:cNvPr id="54" name="Oval 53">
                <a:extLst>
                  <a:ext uri="{FF2B5EF4-FFF2-40B4-BE49-F238E27FC236}">
                    <a16:creationId xmlns:a16="http://schemas.microsoft.com/office/drawing/2014/main" id="{4C9686CB-7242-4285-A7FA-62CA5FC406AD}"/>
                  </a:ext>
                </a:extLst>
              </p:cNvPr>
              <p:cNvSpPr/>
              <p:nvPr/>
            </p:nvSpPr>
            <p:spPr bwMode="auto">
              <a:xfrm>
                <a:off x="262573" y="4487297"/>
                <a:ext cx="640606" cy="640606"/>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6177E807-0138-449E-91F2-CC5C4F16D8A9}"/>
                  </a:ext>
                </a:extLst>
              </p:cNvPr>
              <p:cNvSpPr/>
              <p:nvPr/>
            </p:nvSpPr>
            <p:spPr bwMode="auto">
              <a:xfrm>
                <a:off x="213724" y="4451999"/>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7C4EAF12-CDD0-466D-AE72-A6086A656C93}"/>
                  </a:ext>
                </a:extLst>
              </p:cNvPr>
              <p:cNvSpPr/>
              <p:nvPr/>
            </p:nvSpPr>
            <p:spPr bwMode="auto">
              <a:xfrm>
                <a:off x="551059" y="4797790"/>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57" name="Picture 56">
                <a:extLst>
                  <a:ext uri="{FF2B5EF4-FFF2-40B4-BE49-F238E27FC236}">
                    <a16:creationId xmlns:a16="http://schemas.microsoft.com/office/drawing/2014/main" id="{BD4EB38C-1560-49A6-B0B6-7A3E83EDC13F}"/>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l="6608" t="23085" r="80690" b="25868"/>
              <a:stretch/>
            </p:blipFill>
            <p:spPr>
              <a:xfrm>
                <a:off x="166581" y="4425257"/>
                <a:ext cx="814689" cy="842206"/>
              </a:xfrm>
              <a:prstGeom prst="rect">
                <a:avLst/>
              </a:prstGeom>
              <a:grpFill/>
            </p:spPr>
          </p:pic>
        </p:grpSp>
        <p:grpSp>
          <p:nvGrpSpPr>
            <p:cNvPr id="58" name="Group 57">
              <a:extLst>
                <a:ext uri="{FF2B5EF4-FFF2-40B4-BE49-F238E27FC236}">
                  <a16:creationId xmlns:a16="http://schemas.microsoft.com/office/drawing/2014/main" id="{E1858193-FFE5-45D1-87FE-943A27E7A60A}"/>
                </a:ext>
              </a:extLst>
            </p:cNvPr>
            <p:cNvGrpSpPr/>
            <p:nvPr/>
          </p:nvGrpSpPr>
          <p:grpSpPr>
            <a:xfrm>
              <a:off x="5198566" y="2607800"/>
              <a:ext cx="5507358" cy="3688218"/>
              <a:chOff x="5096231" y="2556899"/>
              <a:chExt cx="5399861" cy="3616228"/>
            </a:xfrm>
          </p:grpSpPr>
          <p:grpSp>
            <p:nvGrpSpPr>
              <p:cNvPr id="59" name="Group 58">
                <a:extLst>
                  <a:ext uri="{FF2B5EF4-FFF2-40B4-BE49-F238E27FC236}">
                    <a16:creationId xmlns:a16="http://schemas.microsoft.com/office/drawing/2014/main" id="{9072FCEB-1AD0-4BF5-A179-C07AF21570F9}"/>
                  </a:ext>
                </a:extLst>
              </p:cNvPr>
              <p:cNvGrpSpPr/>
              <p:nvPr/>
            </p:nvGrpSpPr>
            <p:grpSpPr>
              <a:xfrm>
                <a:off x="5096231" y="2594174"/>
                <a:ext cx="1073205" cy="1073205"/>
                <a:chOff x="5245089" y="2238411"/>
                <a:chExt cx="1073205" cy="1073205"/>
              </a:xfrm>
            </p:grpSpPr>
            <p:sp>
              <p:nvSpPr>
                <p:cNvPr id="68" name="Oval 67">
                  <a:extLst>
                    <a:ext uri="{FF2B5EF4-FFF2-40B4-BE49-F238E27FC236}">
                      <a16:creationId xmlns:a16="http://schemas.microsoft.com/office/drawing/2014/main" id="{F9937157-ACF6-4821-BE15-5D85B6BFE504}"/>
                    </a:ext>
                  </a:extLst>
                </p:cNvPr>
                <p:cNvSpPr/>
                <p:nvPr/>
              </p:nvSpPr>
              <p:spPr bwMode="auto">
                <a:xfrm>
                  <a:off x="5245089" y="2238411"/>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pic>
              <p:nvPicPr>
                <p:cNvPr id="70" name="Picture 69">
                  <a:extLst>
                    <a:ext uri="{FF2B5EF4-FFF2-40B4-BE49-F238E27FC236}">
                      <a16:creationId xmlns:a16="http://schemas.microsoft.com/office/drawing/2014/main" id="{016F5E7E-3CD4-451D-88A4-EC36C3D3946D}"/>
                    </a:ext>
                  </a:extLst>
                </p:cNvPr>
                <p:cNvPicPr>
                  <a:picLocks noChangeAspect="1"/>
                </p:cNvPicPr>
                <p:nvPr/>
              </p:nvPicPr>
              <p:blipFill>
                <a:blip r:embed="rId9">
                  <a:duotone>
                    <a:prstClr val="black"/>
                    <a:srgbClr val="189ED9">
                      <a:tint val="45000"/>
                      <a:satMod val="400000"/>
                    </a:srgbClr>
                  </a:duotone>
                </a:blip>
                <a:stretch>
                  <a:fillRect/>
                </a:stretch>
              </p:blipFill>
              <p:spPr>
                <a:xfrm>
                  <a:off x="5391993" y="2519499"/>
                  <a:ext cx="740498" cy="438453"/>
                </a:xfrm>
                <a:prstGeom prst="rect">
                  <a:avLst/>
                </a:prstGeom>
              </p:spPr>
            </p:pic>
          </p:grpSp>
          <p:grpSp>
            <p:nvGrpSpPr>
              <p:cNvPr id="60" name="Group 59">
                <a:extLst>
                  <a:ext uri="{FF2B5EF4-FFF2-40B4-BE49-F238E27FC236}">
                    <a16:creationId xmlns:a16="http://schemas.microsoft.com/office/drawing/2014/main" id="{400B0543-B722-4FE6-9DA1-1FC1FB525C02}"/>
                  </a:ext>
                </a:extLst>
              </p:cNvPr>
              <p:cNvGrpSpPr/>
              <p:nvPr/>
            </p:nvGrpSpPr>
            <p:grpSpPr>
              <a:xfrm>
                <a:off x="9422887" y="2556899"/>
                <a:ext cx="1073205" cy="1073205"/>
                <a:chOff x="9264391" y="2201136"/>
                <a:chExt cx="1073205" cy="1073205"/>
              </a:xfrm>
            </p:grpSpPr>
            <p:sp>
              <p:nvSpPr>
                <p:cNvPr id="65" name="Oval 64">
                  <a:extLst>
                    <a:ext uri="{FF2B5EF4-FFF2-40B4-BE49-F238E27FC236}">
                      <a16:creationId xmlns:a16="http://schemas.microsoft.com/office/drawing/2014/main" id="{DD3B4FFC-0053-4DBC-9EAA-B230AA0CD39F}"/>
                    </a:ext>
                  </a:extLst>
                </p:cNvPr>
                <p:cNvSpPr/>
                <p:nvPr/>
              </p:nvSpPr>
              <p:spPr bwMode="auto">
                <a:xfrm>
                  <a:off x="9264391" y="2201136"/>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pic>
              <p:nvPicPr>
                <p:cNvPr id="67" name="Picture 66">
                  <a:extLst>
                    <a:ext uri="{FF2B5EF4-FFF2-40B4-BE49-F238E27FC236}">
                      <a16:creationId xmlns:a16="http://schemas.microsoft.com/office/drawing/2014/main" id="{DDBC5657-48F4-4BAF-B331-97ECC19ABEC6}"/>
                    </a:ext>
                  </a:extLst>
                </p:cNvPr>
                <p:cNvPicPr>
                  <a:picLocks noChangeAspect="1"/>
                </p:cNvPicPr>
                <p:nvPr/>
              </p:nvPicPr>
              <p:blipFill>
                <a:blip r:embed="rId10">
                  <a:duotone>
                    <a:prstClr val="black"/>
                    <a:srgbClr val="189ED9">
                      <a:tint val="45000"/>
                      <a:satMod val="400000"/>
                    </a:srgbClr>
                  </a:duotone>
                </a:blip>
                <a:stretch>
                  <a:fillRect/>
                </a:stretch>
              </p:blipFill>
              <p:spPr>
                <a:xfrm>
                  <a:off x="9506135" y="2434624"/>
                  <a:ext cx="666294" cy="566615"/>
                </a:xfrm>
                <a:prstGeom prst="rect">
                  <a:avLst/>
                </a:prstGeom>
              </p:spPr>
            </p:pic>
          </p:grpSp>
          <p:grpSp>
            <p:nvGrpSpPr>
              <p:cNvPr id="61" name="Group 60">
                <a:extLst>
                  <a:ext uri="{FF2B5EF4-FFF2-40B4-BE49-F238E27FC236}">
                    <a16:creationId xmlns:a16="http://schemas.microsoft.com/office/drawing/2014/main" id="{A07B7392-88D9-458F-A826-CCCC0B56B579}"/>
                  </a:ext>
                </a:extLst>
              </p:cNvPr>
              <p:cNvGrpSpPr/>
              <p:nvPr/>
            </p:nvGrpSpPr>
            <p:grpSpPr>
              <a:xfrm>
                <a:off x="7284713" y="5099922"/>
                <a:ext cx="1073205" cy="1073205"/>
                <a:chOff x="7284713" y="5099922"/>
                <a:chExt cx="1073205" cy="1073205"/>
              </a:xfrm>
            </p:grpSpPr>
            <p:sp>
              <p:nvSpPr>
                <p:cNvPr id="62" name="Oval 61">
                  <a:extLst>
                    <a:ext uri="{FF2B5EF4-FFF2-40B4-BE49-F238E27FC236}">
                      <a16:creationId xmlns:a16="http://schemas.microsoft.com/office/drawing/2014/main" id="{D188F275-EE9D-423C-8C38-27867151E346}"/>
                    </a:ext>
                  </a:extLst>
                </p:cNvPr>
                <p:cNvSpPr/>
                <p:nvPr/>
              </p:nvSpPr>
              <p:spPr bwMode="auto">
                <a:xfrm>
                  <a:off x="7284713" y="5099922"/>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pic>
              <p:nvPicPr>
                <p:cNvPr id="64" name="Picture 63">
                  <a:extLst>
                    <a:ext uri="{FF2B5EF4-FFF2-40B4-BE49-F238E27FC236}">
                      <a16:creationId xmlns:a16="http://schemas.microsoft.com/office/drawing/2014/main" id="{B398E174-3CA4-4CA4-8E5B-9CEF11522A10}"/>
                    </a:ext>
                  </a:extLst>
                </p:cNvPr>
                <p:cNvPicPr>
                  <a:picLocks noChangeAspect="1"/>
                </p:cNvPicPr>
                <p:nvPr/>
              </p:nvPicPr>
              <p:blipFill>
                <a:blip r:embed="rId11">
                  <a:duotone>
                    <a:prstClr val="black"/>
                    <a:srgbClr val="189ED9">
                      <a:tint val="45000"/>
                      <a:satMod val="400000"/>
                    </a:srgbClr>
                  </a:duotone>
                </a:blip>
                <a:stretch>
                  <a:fillRect/>
                </a:stretch>
              </p:blipFill>
              <p:spPr>
                <a:xfrm>
                  <a:off x="7594794" y="5357882"/>
                  <a:ext cx="474086" cy="581139"/>
                </a:xfrm>
                <a:prstGeom prst="rect">
                  <a:avLst/>
                </a:prstGeom>
              </p:spPr>
            </p:pic>
          </p:grpSp>
        </p:grpSp>
      </p:grpSp>
    </p:spTree>
    <p:custDataLst>
      <p:tags r:id="rId1"/>
    </p:custDataLst>
    <p:extLst>
      <p:ext uri="{BB962C8B-B14F-4D97-AF65-F5344CB8AC3E}">
        <p14:creationId xmlns:p14="http://schemas.microsoft.com/office/powerpoint/2010/main" val="298116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04A2-2C7C-40D2-AFF4-83370E804E89}"/>
              </a:ext>
            </a:extLst>
          </p:cNvPr>
          <p:cNvSpPr>
            <a:spLocks noGrp="1"/>
          </p:cNvSpPr>
          <p:nvPr>
            <p:ph type="title"/>
          </p:nvPr>
        </p:nvSpPr>
        <p:spPr>
          <a:xfrm>
            <a:off x="600059" y="466301"/>
            <a:ext cx="11239464" cy="565091"/>
          </a:xfrm>
        </p:spPr>
        <p:txBody>
          <a:bodyPr/>
          <a:lstStyle/>
          <a:p>
            <a:r>
              <a:rPr lang="en-US" dirty="0"/>
              <a:t>Skype for Business Online retirement</a:t>
            </a:r>
          </a:p>
        </p:txBody>
      </p:sp>
      <p:sp>
        <p:nvSpPr>
          <p:cNvPr id="5" name="Rectangle 4">
            <a:extLst>
              <a:ext uri="{FF2B5EF4-FFF2-40B4-BE49-F238E27FC236}">
                <a16:creationId xmlns:a16="http://schemas.microsoft.com/office/drawing/2014/main" id="{B92E06B3-1BE2-4D7E-91BD-67521FE1BA6E}"/>
              </a:ext>
            </a:extLst>
          </p:cNvPr>
          <p:cNvSpPr/>
          <p:nvPr/>
        </p:nvSpPr>
        <p:spPr>
          <a:xfrm>
            <a:off x="6180137" y="2654300"/>
            <a:ext cx="3727206" cy="1977593"/>
          </a:xfrm>
          <a:prstGeom prst="rect">
            <a:avLst/>
          </a:prstGeom>
        </p:spPr>
        <p:txBody>
          <a:bodyPr wrap="square">
            <a:spAutoFit/>
          </a:bodyPr>
          <a:lstStyle/>
          <a:p>
            <a:pPr marL="297911" lvl="2" indent="-291436" defTabSz="951121">
              <a:spcBef>
                <a:spcPct val="20000"/>
              </a:spcBef>
              <a:spcAft>
                <a:spcPts val="612"/>
              </a:spcAft>
              <a:buSzPct val="90000"/>
              <a:buFont typeface="Arial" panose="020B0604020202020204" pitchFamily="34" charset="0"/>
              <a:buChar char="•"/>
              <a:defRPr/>
            </a:pPr>
            <a:r>
              <a:rPr lang="en-US" sz="1600" dirty="0">
                <a:solidFill>
                  <a:srgbClr val="1A1A1A">
                    <a:lumMod val="90000"/>
                    <a:lumOff val="10000"/>
                  </a:srgbClr>
                </a:solidFill>
                <a:cs typeface="Segoe UI" panose="020B0502040204020203" pitchFamily="34" charset="0"/>
              </a:rPr>
              <a:t>Skype for Business Online will</a:t>
            </a:r>
            <a:br>
              <a:rPr lang="en-US" sz="1600" dirty="0">
                <a:solidFill>
                  <a:srgbClr val="1A1A1A">
                    <a:lumMod val="90000"/>
                    <a:lumOff val="10000"/>
                  </a:srgbClr>
                </a:solidFill>
                <a:cs typeface="Segoe UI" panose="020B0502040204020203" pitchFamily="34" charset="0"/>
              </a:rPr>
            </a:br>
            <a:r>
              <a:rPr lang="en-US" sz="1600" dirty="0">
                <a:solidFill>
                  <a:srgbClr val="1A1A1A">
                    <a:lumMod val="90000"/>
                    <a:lumOff val="10000"/>
                  </a:srgbClr>
                </a:solidFill>
                <a:cs typeface="Segoe UI" panose="020B0502040204020203" pitchFamily="34" charset="0"/>
              </a:rPr>
              <a:t>be retired July 31, 2021</a:t>
            </a:r>
          </a:p>
          <a:p>
            <a:pPr marL="297911" lvl="2" indent="-291436" defTabSz="951121">
              <a:spcBef>
                <a:spcPct val="20000"/>
              </a:spcBef>
              <a:spcAft>
                <a:spcPts val="612"/>
              </a:spcAft>
              <a:buSzPct val="90000"/>
              <a:buFont typeface="Arial" panose="020B0604020202020204" pitchFamily="34" charset="0"/>
              <a:buChar char="•"/>
              <a:defRPr/>
            </a:pPr>
            <a:r>
              <a:rPr lang="en-US" sz="1600" dirty="0">
                <a:solidFill>
                  <a:srgbClr val="1A1A1A">
                    <a:lumMod val="90000"/>
                    <a:lumOff val="10000"/>
                  </a:srgbClr>
                </a:solidFill>
                <a:cs typeface="Segoe UI" panose="020B0502040204020203" pitchFamily="34" charset="0"/>
              </a:rPr>
              <a:t>Skype for Business Server is not affected, but customers with hybrid configurations will need to move Skype for Business Online users to Teams by the retirement date</a:t>
            </a:r>
          </a:p>
        </p:txBody>
      </p:sp>
      <p:grpSp>
        <p:nvGrpSpPr>
          <p:cNvPr id="6" name="Group 5">
            <a:extLst>
              <a:ext uri="{FF2B5EF4-FFF2-40B4-BE49-F238E27FC236}">
                <a16:creationId xmlns:a16="http://schemas.microsoft.com/office/drawing/2014/main" id="{B40A5AE5-687F-4861-9BE3-4087F648E529}"/>
              </a:ext>
            </a:extLst>
          </p:cNvPr>
          <p:cNvGrpSpPr/>
          <p:nvPr/>
        </p:nvGrpSpPr>
        <p:grpSpPr>
          <a:xfrm>
            <a:off x="3143357" y="2587915"/>
            <a:ext cx="1865207" cy="1742495"/>
            <a:chOff x="7184698" y="1705790"/>
            <a:chExt cx="1828800" cy="1708484"/>
          </a:xfrm>
        </p:grpSpPr>
        <p:pic>
          <p:nvPicPr>
            <p:cNvPr id="7" name="Picture 6">
              <a:extLst>
                <a:ext uri="{FF2B5EF4-FFF2-40B4-BE49-F238E27FC236}">
                  <a16:creationId xmlns:a16="http://schemas.microsoft.com/office/drawing/2014/main" id="{B924CD46-63A4-428A-A555-9EF68CF632D2}"/>
                </a:ext>
              </a:extLst>
            </p:cNvPr>
            <p:cNvPicPr>
              <a:picLocks noChangeAspect="1"/>
            </p:cNvPicPr>
            <p:nvPr/>
          </p:nvPicPr>
          <p:blipFill>
            <a:blip r:embed="rId3">
              <a:duotone>
                <a:schemeClr val="accent1">
                  <a:shade val="45000"/>
                  <a:satMod val="135000"/>
                </a:schemeClr>
                <a:prstClr val="white"/>
              </a:duotone>
            </a:blip>
            <a:stretch>
              <a:fillRect/>
            </a:stretch>
          </p:blipFill>
          <p:spPr>
            <a:xfrm>
              <a:off x="7184698" y="1705790"/>
              <a:ext cx="1828800" cy="1708484"/>
            </a:xfrm>
            <a:prstGeom prst="rect">
              <a:avLst/>
            </a:prstGeom>
          </p:spPr>
        </p:pic>
        <p:sp>
          <p:nvSpPr>
            <p:cNvPr id="8" name="Rectangle 7">
              <a:extLst>
                <a:ext uri="{FF2B5EF4-FFF2-40B4-BE49-F238E27FC236}">
                  <a16:creationId xmlns:a16="http://schemas.microsoft.com/office/drawing/2014/main" id="{8DD60ADD-1D4D-4165-A72E-6C1C20EDAEA0}"/>
                </a:ext>
              </a:extLst>
            </p:cNvPr>
            <p:cNvSpPr/>
            <p:nvPr/>
          </p:nvSpPr>
          <p:spPr>
            <a:xfrm>
              <a:off x="7409644" y="2279596"/>
              <a:ext cx="1378904" cy="1034129"/>
            </a:xfrm>
            <a:prstGeom prst="rect">
              <a:avLst/>
            </a:prstGeom>
          </p:spPr>
          <p:txBody>
            <a:bodyPr wrap="none">
              <a:spAutoFit/>
            </a:bodyPr>
            <a:lstStyle/>
            <a:p>
              <a:pPr lvl="0" algn="ctr"/>
              <a:r>
                <a:rPr lang="en-US" sz="2856" b="1" dirty="0">
                  <a:solidFill>
                    <a:schemeClr val="bg2"/>
                  </a:solidFill>
                  <a:latin typeface="+mj-lt"/>
                  <a:cs typeface="Segoe UI" panose="020B0502040204020203" pitchFamily="34" charset="0"/>
                </a:rPr>
                <a:t>July 31 </a:t>
              </a:r>
            </a:p>
            <a:p>
              <a:pPr lvl="0" algn="ctr"/>
              <a:r>
                <a:rPr lang="en-US" sz="3264" b="1" dirty="0">
                  <a:solidFill>
                    <a:schemeClr val="bg2"/>
                  </a:solidFill>
                  <a:latin typeface="+mj-lt"/>
                  <a:cs typeface="Segoe UI" panose="020B0502040204020203" pitchFamily="34" charset="0"/>
                </a:rPr>
                <a:t>2021</a:t>
              </a:r>
            </a:p>
          </p:txBody>
        </p:sp>
      </p:grpSp>
    </p:spTree>
    <p:extLst>
      <p:ext uri="{BB962C8B-B14F-4D97-AF65-F5344CB8AC3E}">
        <p14:creationId xmlns:p14="http://schemas.microsoft.com/office/powerpoint/2010/main" val="4037923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hidden="1">
            <a:extLst>
              <a:ext uri="{FF2B5EF4-FFF2-40B4-BE49-F238E27FC236}">
                <a16:creationId xmlns:a16="http://schemas.microsoft.com/office/drawing/2014/main" id="{E20823C2-1EC1-41A1-9BE0-B74D267F4F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56365" y="1021979"/>
            <a:ext cx="6404478" cy="4950567"/>
          </a:xfrm>
          <a:prstGeom prst="rect">
            <a:avLst/>
          </a:prstGeom>
          <a:solidFill>
            <a:schemeClr val="bg1"/>
          </a:solidFill>
          <a:ln w="10795" cap="flat" cmpd="sng" algn="ctr">
            <a:noFill/>
            <a:prstDash val="solid"/>
          </a:ln>
          <a:effectLst>
            <a:outerShdw blurRad="190500" dist="38100" dir="2700000" algn="tl" rotWithShape="0">
              <a:prstClr val="black">
                <a:alpha val="25000"/>
              </a:prstClr>
            </a:outerShdw>
          </a:effectLst>
        </p:spPr>
      </p:pic>
      <p:sp>
        <p:nvSpPr>
          <p:cNvPr id="2" name="TextBox 1">
            <a:extLst>
              <a:ext uri="{FF2B5EF4-FFF2-40B4-BE49-F238E27FC236}">
                <a16:creationId xmlns:a16="http://schemas.microsoft.com/office/drawing/2014/main" id="{3F5EB4D5-D555-4C8A-B4E2-CDC5FA47E2C7}"/>
              </a:ext>
            </a:extLst>
          </p:cNvPr>
          <p:cNvSpPr txBox="1">
            <a:spLocks/>
          </p:cNvSpPr>
          <p:nvPr/>
        </p:nvSpPr>
        <p:spPr>
          <a:xfrm>
            <a:off x="700334" y="1755432"/>
            <a:ext cx="3265877" cy="677108"/>
          </a:xfrm>
          <a:prstGeom prst="rect">
            <a:avLst/>
          </a:prstGeom>
          <a:noFill/>
        </p:spPr>
        <p:txBody>
          <a:bodyPr wrap="square" lIns="0" tIns="0" rIns="0" bIns="0" rtlCol="0" anchor="b">
            <a:spAutoFit/>
          </a:bodyPr>
          <a:lstStyle>
            <a:defPPr>
              <a:defRPr lang="en-US"/>
            </a:defPPr>
            <a:lvl1pPr>
              <a:defRPr sz="2000">
                <a:gradFill>
                  <a:gsLst>
                    <a:gs pos="2917">
                      <a:schemeClr val="tx1"/>
                    </a:gs>
                    <a:gs pos="30000">
                      <a:schemeClr val="tx1"/>
                    </a:gs>
                  </a:gsLst>
                  <a:lin ang="5400000" scaled="0"/>
                </a:gradFill>
              </a:defRPr>
            </a:lvl1pPr>
          </a:lstStyle>
          <a:p>
            <a:r>
              <a:rPr lang="en-US" sz="2200" dirty="0"/>
              <a:t>Daily</a:t>
            </a:r>
            <a:br>
              <a:rPr lang="en-US" sz="2200" dirty="0"/>
            </a:br>
            <a:r>
              <a:rPr lang="en-US" sz="2200" dirty="0"/>
              <a:t>Active Users</a:t>
            </a:r>
          </a:p>
        </p:txBody>
      </p:sp>
      <p:cxnSp>
        <p:nvCxnSpPr>
          <p:cNvPr id="5" name="Straight Connector 4">
            <a:extLst>
              <a:ext uri="{FF2B5EF4-FFF2-40B4-BE49-F238E27FC236}">
                <a16:creationId xmlns:a16="http://schemas.microsoft.com/office/drawing/2014/main" id="{A4F17557-AA16-443E-A9E0-CEEC41A73005}"/>
              </a:ext>
            </a:extLst>
          </p:cNvPr>
          <p:cNvCxnSpPr>
            <a:cxnSpLocks/>
          </p:cNvCxnSpPr>
          <p:nvPr/>
        </p:nvCxnSpPr>
        <p:spPr>
          <a:xfrm>
            <a:off x="700334" y="2653169"/>
            <a:ext cx="3293256" cy="0"/>
          </a:xfrm>
          <a:prstGeom prst="line">
            <a:avLst/>
          </a:prstGeom>
          <a:ln w="19050">
            <a:solidFill>
              <a:schemeClr val="accent1">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C308275-2323-404A-96A3-38C2BE4B9493}"/>
              </a:ext>
            </a:extLst>
          </p:cNvPr>
          <p:cNvSpPr txBox="1"/>
          <p:nvPr/>
        </p:nvSpPr>
        <p:spPr>
          <a:xfrm>
            <a:off x="1555078" y="4297818"/>
            <a:ext cx="1583767" cy="923330"/>
          </a:xfrm>
          <a:prstGeom prst="rect">
            <a:avLst/>
          </a:prstGeom>
          <a:noFill/>
        </p:spPr>
        <p:txBody>
          <a:bodyPr wrap="none" lIns="0" tIns="0" rIns="0" bIns="0" rtlCol="0">
            <a:spAutoFit/>
          </a:bodyPr>
          <a:lstStyle/>
          <a:p>
            <a:pPr algn="ctr"/>
            <a:r>
              <a:rPr lang="en-US" sz="6000" dirty="0">
                <a:solidFill>
                  <a:schemeClr val="accent1"/>
                </a:solidFill>
                <a:latin typeface="+mj-lt"/>
              </a:rPr>
              <a:t> 75+</a:t>
            </a:r>
          </a:p>
        </p:txBody>
      </p:sp>
      <p:sp>
        <p:nvSpPr>
          <p:cNvPr id="54" name="TextBox 53">
            <a:extLst>
              <a:ext uri="{FF2B5EF4-FFF2-40B4-BE49-F238E27FC236}">
                <a16:creationId xmlns:a16="http://schemas.microsoft.com/office/drawing/2014/main" id="{07781867-4BCD-4AD5-BE3E-4C18A6EC4356}"/>
              </a:ext>
            </a:extLst>
          </p:cNvPr>
          <p:cNvSpPr txBox="1"/>
          <p:nvPr/>
        </p:nvSpPr>
        <p:spPr>
          <a:xfrm>
            <a:off x="1102277" y="5071788"/>
            <a:ext cx="2489371" cy="646331"/>
          </a:xfrm>
          <a:prstGeom prst="rect">
            <a:avLst/>
          </a:prstGeom>
          <a:noFill/>
        </p:spPr>
        <p:txBody>
          <a:bodyPr wrap="square">
            <a:spAutoFit/>
          </a:bodyPr>
          <a:lstStyle/>
          <a:p>
            <a:pPr algn="ctr"/>
            <a:r>
              <a:rPr lang="en-US" sz="3600" dirty="0">
                <a:solidFill>
                  <a:schemeClr val="accent1"/>
                </a:solidFill>
                <a:latin typeface="Segoe UI Semibold"/>
              </a:rPr>
              <a:t>Million</a:t>
            </a:r>
            <a:endParaRPr lang="en-US" sz="3600" dirty="0">
              <a:solidFill>
                <a:schemeClr val="accent1"/>
              </a:solidFill>
            </a:endParaRPr>
          </a:p>
        </p:txBody>
      </p:sp>
      <p:sp>
        <p:nvSpPr>
          <p:cNvPr id="46" name="TextBox 45">
            <a:extLst>
              <a:ext uri="{FF2B5EF4-FFF2-40B4-BE49-F238E27FC236}">
                <a16:creationId xmlns:a16="http://schemas.microsoft.com/office/drawing/2014/main" id="{D2C4C6AD-37DB-410C-97D3-8AC7E9C0DBEB}"/>
              </a:ext>
            </a:extLst>
          </p:cNvPr>
          <p:cNvSpPr txBox="1"/>
          <p:nvPr/>
        </p:nvSpPr>
        <p:spPr>
          <a:xfrm>
            <a:off x="5205941" y="4297818"/>
            <a:ext cx="2024593" cy="923330"/>
          </a:xfrm>
          <a:prstGeom prst="rect">
            <a:avLst/>
          </a:prstGeom>
          <a:noFill/>
        </p:spPr>
        <p:txBody>
          <a:bodyPr wrap="none" lIns="0" tIns="0" rIns="0" bIns="0" rtlCol="0">
            <a:spAutoFit/>
          </a:bodyPr>
          <a:lstStyle/>
          <a:p>
            <a:pPr algn="ctr"/>
            <a:r>
              <a:rPr lang="en-US" sz="6000" dirty="0">
                <a:solidFill>
                  <a:schemeClr val="accent1"/>
                </a:solidFill>
                <a:latin typeface="+mj-lt"/>
              </a:rPr>
              <a:t> 200+</a:t>
            </a:r>
          </a:p>
        </p:txBody>
      </p:sp>
      <p:sp>
        <p:nvSpPr>
          <p:cNvPr id="55" name="TextBox 54">
            <a:extLst>
              <a:ext uri="{FF2B5EF4-FFF2-40B4-BE49-F238E27FC236}">
                <a16:creationId xmlns:a16="http://schemas.microsoft.com/office/drawing/2014/main" id="{62618387-6066-4A90-A15C-509F400ACB33}"/>
              </a:ext>
            </a:extLst>
          </p:cNvPr>
          <p:cNvSpPr txBox="1"/>
          <p:nvPr/>
        </p:nvSpPr>
        <p:spPr>
          <a:xfrm>
            <a:off x="4973553" y="5071788"/>
            <a:ext cx="2489371" cy="646331"/>
          </a:xfrm>
          <a:prstGeom prst="rect">
            <a:avLst/>
          </a:prstGeom>
          <a:noFill/>
        </p:spPr>
        <p:txBody>
          <a:bodyPr wrap="square">
            <a:spAutoFit/>
          </a:bodyPr>
          <a:lstStyle/>
          <a:p>
            <a:pPr algn="ctr"/>
            <a:r>
              <a:rPr lang="en-US" sz="3600">
                <a:solidFill>
                  <a:schemeClr val="accent1"/>
                </a:solidFill>
                <a:latin typeface="Segoe UI Semibold"/>
              </a:rPr>
              <a:t>Million</a:t>
            </a:r>
            <a:endParaRPr lang="en-US" sz="3600">
              <a:solidFill>
                <a:schemeClr val="accent1"/>
              </a:solidFill>
            </a:endParaRPr>
          </a:p>
        </p:txBody>
      </p:sp>
      <p:sp>
        <p:nvSpPr>
          <p:cNvPr id="65" name="TextBox 64">
            <a:extLst>
              <a:ext uri="{FF2B5EF4-FFF2-40B4-BE49-F238E27FC236}">
                <a16:creationId xmlns:a16="http://schemas.microsoft.com/office/drawing/2014/main" id="{984F8C19-0D7D-41B5-BB24-0F99D13AB23E}"/>
              </a:ext>
            </a:extLst>
          </p:cNvPr>
          <p:cNvSpPr txBox="1"/>
          <p:nvPr/>
        </p:nvSpPr>
        <p:spPr>
          <a:xfrm>
            <a:off x="4571610" y="1755432"/>
            <a:ext cx="3265877" cy="677108"/>
          </a:xfrm>
          <a:prstGeom prst="rect">
            <a:avLst/>
          </a:prstGeom>
          <a:noFill/>
        </p:spPr>
        <p:txBody>
          <a:bodyPr wrap="square" lIns="0" tIns="0" rIns="0" bIns="0" rtlCol="0" anchor="b">
            <a:spAutoFit/>
          </a:bodyPr>
          <a:lstStyle/>
          <a:p>
            <a:pPr algn="l"/>
            <a:r>
              <a:rPr lang="en-US" sz="2200" dirty="0">
                <a:gradFill>
                  <a:gsLst>
                    <a:gs pos="2917">
                      <a:schemeClr val="tx1"/>
                    </a:gs>
                    <a:gs pos="30000">
                      <a:schemeClr val="tx1"/>
                    </a:gs>
                  </a:gsLst>
                  <a:lin ang="5400000" scaled="0"/>
                </a:gradFill>
              </a:rPr>
              <a:t>Meeting participants </a:t>
            </a:r>
            <a:br>
              <a:rPr lang="en-US" sz="2200" dirty="0">
                <a:gradFill>
                  <a:gsLst>
                    <a:gs pos="2917">
                      <a:schemeClr val="tx1"/>
                    </a:gs>
                    <a:gs pos="30000">
                      <a:schemeClr val="tx1"/>
                    </a:gs>
                  </a:gsLst>
                  <a:lin ang="5400000" scaled="0"/>
                </a:gradFill>
              </a:rPr>
            </a:br>
            <a:r>
              <a:rPr lang="en-US" sz="2200" dirty="0">
                <a:gradFill>
                  <a:gsLst>
                    <a:gs pos="2917">
                      <a:schemeClr val="tx1"/>
                    </a:gs>
                    <a:gs pos="30000">
                      <a:schemeClr val="tx1"/>
                    </a:gs>
                  </a:gsLst>
                  <a:lin ang="5400000" scaled="0"/>
                </a:gradFill>
              </a:rPr>
              <a:t>in a single day</a:t>
            </a:r>
          </a:p>
        </p:txBody>
      </p:sp>
      <p:cxnSp>
        <p:nvCxnSpPr>
          <p:cNvPr id="66" name="Straight Connector 65">
            <a:extLst>
              <a:ext uri="{FF2B5EF4-FFF2-40B4-BE49-F238E27FC236}">
                <a16:creationId xmlns:a16="http://schemas.microsoft.com/office/drawing/2014/main" id="{40EEB1E4-A8CB-4CAD-B660-7A19C5731D7E}"/>
              </a:ext>
            </a:extLst>
          </p:cNvPr>
          <p:cNvCxnSpPr>
            <a:cxnSpLocks/>
          </p:cNvCxnSpPr>
          <p:nvPr/>
        </p:nvCxnSpPr>
        <p:spPr>
          <a:xfrm>
            <a:off x="4571610" y="2653170"/>
            <a:ext cx="3293256" cy="0"/>
          </a:xfrm>
          <a:prstGeom prst="line">
            <a:avLst/>
          </a:prstGeom>
          <a:ln w="19050">
            <a:solidFill>
              <a:schemeClr val="accent1">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4B5ED29-4765-4BFF-9F8F-9772DF6359B7}"/>
              </a:ext>
            </a:extLst>
          </p:cNvPr>
          <p:cNvSpPr txBox="1"/>
          <p:nvPr/>
        </p:nvSpPr>
        <p:spPr>
          <a:xfrm>
            <a:off x="9299459" y="4297818"/>
            <a:ext cx="1580112" cy="923330"/>
          </a:xfrm>
          <a:prstGeom prst="rect">
            <a:avLst/>
          </a:prstGeom>
          <a:noFill/>
        </p:spPr>
        <p:txBody>
          <a:bodyPr wrap="none" lIns="0" tIns="0" rIns="0" bIns="0" rtlCol="0">
            <a:spAutoFit/>
          </a:bodyPr>
          <a:lstStyle/>
          <a:p>
            <a:pPr algn="ctr"/>
            <a:r>
              <a:rPr lang="en-US" sz="6000" dirty="0">
                <a:solidFill>
                  <a:schemeClr val="accent1"/>
                </a:solidFill>
                <a:latin typeface="+mj-lt"/>
              </a:rPr>
              <a:t> 4</a:t>
            </a:r>
            <a:r>
              <a:rPr lang="en-US" sz="6000" spc="-816" dirty="0">
                <a:solidFill>
                  <a:schemeClr val="accent1"/>
                </a:solidFill>
                <a:latin typeface="+mj-lt"/>
              </a:rPr>
              <a:t>.</a:t>
            </a:r>
            <a:r>
              <a:rPr lang="en-US" sz="6000" dirty="0">
                <a:solidFill>
                  <a:schemeClr val="accent1"/>
                </a:solidFill>
                <a:latin typeface="+mj-lt"/>
              </a:rPr>
              <a:t>1+</a:t>
            </a:r>
          </a:p>
        </p:txBody>
      </p:sp>
      <p:sp>
        <p:nvSpPr>
          <p:cNvPr id="56" name="TextBox 55">
            <a:extLst>
              <a:ext uri="{FF2B5EF4-FFF2-40B4-BE49-F238E27FC236}">
                <a16:creationId xmlns:a16="http://schemas.microsoft.com/office/drawing/2014/main" id="{5D2ABAFB-9CCF-4C60-86D6-CC943F7EF908}"/>
              </a:ext>
            </a:extLst>
          </p:cNvPr>
          <p:cNvSpPr txBox="1"/>
          <p:nvPr/>
        </p:nvSpPr>
        <p:spPr>
          <a:xfrm>
            <a:off x="8844830" y="5071788"/>
            <a:ext cx="2489371" cy="646331"/>
          </a:xfrm>
          <a:prstGeom prst="rect">
            <a:avLst/>
          </a:prstGeom>
          <a:noFill/>
        </p:spPr>
        <p:txBody>
          <a:bodyPr wrap="square">
            <a:spAutoFit/>
          </a:bodyPr>
          <a:lstStyle/>
          <a:p>
            <a:pPr algn="ctr"/>
            <a:r>
              <a:rPr lang="en-US" sz="3600">
                <a:solidFill>
                  <a:schemeClr val="accent1"/>
                </a:solidFill>
                <a:latin typeface="Segoe UI Semibold"/>
              </a:rPr>
              <a:t>Billion</a:t>
            </a:r>
            <a:endParaRPr lang="en-US" sz="3600">
              <a:solidFill>
                <a:schemeClr val="accent1"/>
              </a:solidFill>
            </a:endParaRPr>
          </a:p>
        </p:txBody>
      </p:sp>
      <p:sp>
        <p:nvSpPr>
          <p:cNvPr id="84" name="TextBox 83">
            <a:extLst>
              <a:ext uri="{FF2B5EF4-FFF2-40B4-BE49-F238E27FC236}">
                <a16:creationId xmlns:a16="http://schemas.microsoft.com/office/drawing/2014/main" id="{C083CC49-C0A7-4085-924F-4725185B018F}"/>
              </a:ext>
            </a:extLst>
          </p:cNvPr>
          <p:cNvSpPr txBox="1">
            <a:spLocks/>
          </p:cNvSpPr>
          <p:nvPr/>
        </p:nvSpPr>
        <p:spPr>
          <a:xfrm>
            <a:off x="8442887" y="1755432"/>
            <a:ext cx="3265877" cy="677108"/>
          </a:xfrm>
          <a:prstGeom prst="rect">
            <a:avLst/>
          </a:prstGeom>
          <a:noFill/>
        </p:spPr>
        <p:txBody>
          <a:bodyPr wrap="square" lIns="0" tIns="0" rIns="0" bIns="0" rtlCol="0" anchor="b">
            <a:spAutoFit/>
          </a:bodyPr>
          <a:lstStyle>
            <a:defPPr>
              <a:defRPr lang="en-US"/>
            </a:defPPr>
            <a:lvl1pPr>
              <a:defRPr sz="2000">
                <a:gradFill>
                  <a:gsLst>
                    <a:gs pos="2917">
                      <a:schemeClr val="tx1"/>
                    </a:gs>
                    <a:gs pos="30000">
                      <a:schemeClr val="tx1"/>
                    </a:gs>
                  </a:gsLst>
                  <a:lin ang="5400000" scaled="0"/>
                </a:gradFill>
              </a:defRPr>
            </a:lvl1pPr>
          </a:lstStyle>
          <a:p>
            <a:r>
              <a:rPr lang="en-US" sz="2200" dirty="0"/>
              <a:t>Teams meeting </a:t>
            </a:r>
            <a:br>
              <a:rPr lang="en-US" sz="2200" dirty="0"/>
            </a:br>
            <a:r>
              <a:rPr lang="en-US" sz="2200" dirty="0"/>
              <a:t>minutes generated</a:t>
            </a:r>
          </a:p>
        </p:txBody>
      </p:sp>
      <p:cxnSp>
        <p:nvCxnSpPr>
          <p:cNvPr id="93" name="Straight Connector 92">
            <a:extLst>
              <a:ext uri="{FF2B5EF4-FFF2-40B4-BE49-F238E27FC236}">
                <a16:creationId xmlns:a16="http://schemas.microsoft.com/office/drawing/2014/main" id="{CFBB2BB1-BBD5-4B01-B7E1-896A3ED7D9AE}"/>
              </a:ext>
            </a:extLst>
          </p:cNvPr>
          <p:cNvCxnSpPr>
            <a:cxnSpLocks/>
          </p:cNvCxnSpPr>
          <p:nvPr/>
        </p:nvCxnSpPr>
        <p:spPr>
          <a:xfrm>
            <a:off x="8442887" y="2653168"/>
            <a:ext cx="3293256" cy="0"/>
          </a:xfrm>
          <a:prstGeom prst="line">
            <a:avLst/>
          </a:prstGeom>
          <a:ln w="19050">
            <a:solidFill>
              <a:schemeClr val="accent1">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99E988B-106C-4025-B357-B47E875FF782}"/>
              </a:ext>
            </a:extLst>
          </p:cNvPr>
          <p:cNvSpPr>
            <a:spLocks noGrp="1"/>
          </p:cNvSpPr>
          <p:nvPr>
            <p:ph type="title"/>
          </p:nvPr>
        </p:nvSpPr>
        <p:spPr/>
        <p:txBody>
          <a:bodyPr/>
          <a:lstStyle/>
          <a:p>
            <a:r>
              <a:rPr lang="en-US" dirty="0"/>
              <a:t>Teams momentum</a:t>
            </a:r>
          </a:p>
        </p:txBody>
      </p:sp>
      <p:grpSp>
        <p:nvGrpSpPr>
          <p:cNvPr id="64" name="Group 63">
            <a:extLst>
              <a:ext uri="{FF2B5EF4-FFF2-40B4-BE49-F238E27FC236}">
                <a16:creationId xmlns:a16="http://schemas.microsoft.com/office/drawing/2014/main" id="{4E635CAF-21DA-4344-8AC1-7ACA7679F39D}"/>
              </a:ext>
            </a:extLst>
          </p:cNvPr>
          <p:cNvGrpSpPr/>
          <p:nvPr/>
        </p:nvGrpSpPr>
        <p:grpSpPr>
          <a:xfrm>
            <a:off x="5650065" y="3073498"/>
            <a:ext cx="1136346" cy="847526"/>
            <a:chOff x="5733320" y="3073498"/>
            <a:chExt cx="1136346" cy="847526"/>
          </a:xfrm>
        </p:grpSpPr>
        <p:grpSp>
          <p:nvGrpSpPr>
            <p:cNvPr id="45" name="Group 44">
              <a:extLst>
                <a:ext uri="{FF2B5EF4-FFF2-40B4-BE49-F238E27FC236}">
                  <a16:creationId xmlns:a16="http://schemas.microsoft.com/office/drawing/2014/main" id="{D43FA820-AC7D-47D4-9D65-62F880A9D15D}"/>
                </a:ext>
              </a:extLst>
            </p:cNvPr>
            <p:cNvGrpSpPr/>
            <p:nvPr/>
          </p:nvGrpSpPr>
          <p:grpSpPr>
            <a:xfrm>
              <a:off x="6370604" y="3245850"/>
              <a:ext cx="499062" cy="499062"/>
              <a:chOff x="2596063" y="3173412"/>
              <a:chExt cx="647700" cy="647700"/>
            </a:xfrm>
          </p:grpSpPr>
          <p:sp>
            <p:nvSpPr>
              <p:cNvPr id="50" name="Freeform: Shape 49">
                <a:extLst>
                  <a:ext uri="{FF2B5EF4-FFF2-40B4-BE49-F238E27FC236}">
                    <a16:creationId xmlns:a16="http://schemas.microsoft.com/office/drawing/2014/main" id="{863353FB-D29C-45EF-BF52-00326F3EEC15}"/>
                  </a:ext>
                </a:extLst>
              </p:cNvPr>
              <p:cNvSpPr/>
              <p:nvPr/>
            </p:nvSpPr>
            <p:spPr>
              <a:xfrm>
                <a:off x="2596063" y="3173412"/>
                <a:ext cx="647700" cy="647700"/>
              </a:xfrm>
              <a:custGeom>
                <a:avLst/>
                <a:gdLst>
                  <a:gd name="connsiteX0" fmla="*/ 0 w 647700"/>
                  <a:gd name="connsiteY0" fmla="*/ 647700 h 647700"/>
                  <a:gd name="connsiteX1" fmla="*/ 647700 w 647700"/>
                  <a:gd name="connsiteY1" fmla="*/ 647700 h 647700"/>
                  <a:gd name="connsiteX2" fmla="*/ 647700 w 647700"/>
                  <a:gd name="connsiteY2" fmla="*/ 0 h 647700"/>
                  <a:gd name="connsiteX3" fmla="*/ 0 w 647700"/>
                  <a:gd name="connsiteY3" fmla="*/ 0 h 647700"/>
                  <a:gd name="connsiteX4" fmla="*/ 19050 w 647700"/>
                  <a:gd name="connsiteY4" fmla="*/ 19050 h 647700"/>
                  <a:gd name="connsiteX5" fmla="*/ 628650 w 647700"/>
                  <a:gd name="connsiteY5" fmla="*/ 19050 h 647700"/>
                  <a:gd name="connsiteX6" fmla="*/ 628650 w 647700"/>
                  <a:gd name="connsiteY6" fmla="*/ 95250 h 647700"/>
                  <a:gd name="connsiteX7" fmla="*/ 19050 w 647700"/>
                  <a:gd name="connsiteY7" fmla="*/ 95250 h 647700"/>
                  <a:gd name="connsiteX8" fmla="*/ 19050 w 647700"/>
                  <a:gd name="connsiteY8" fmla="*/ 114300 h 647700"/>
                  <a:gd name="connsiteX9" fmla="*/ 628650 w 647700"/>
                  <a:gd name="connsiteY9" fmla="*/ 114300 h 647700"/>
                  <a:gd name="connsiteX10" fmla="*/ 628650 w 647700"/>
                  <a:gd name="connsiteY10" fmla="*/ 628650 h 647700"/>
                  <a:gd name="connsiteX11" fmla="*/ 19050 w 647700"/>
                  <a:gd name="connsiteY11" fmla="*/ 6286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647700">
                    <a:moveTo>
                      <a:pt x="0" y="647700"/>
                    </a:moveTo>
                    <a:lnTo>
                      <a:pt x="647700" y="647700"/>
                    </a:lnTo>
                    <a:lnTo>
                      <a:pt x="647700" y="0"/>
                    </a:lnTo>
                    <a:lnTo>
                      <a:pt x="0" y="0"/>
                    </a:lnTo>
                    <a:close/>
                    <a:moveTo>
                      <a:pt x="19050" y="19050"/>
                    </a:moveTo>
                    <a:lnTo>
                      <a:pt x="628650" y="19050"/>
                    </a:lnTo>
                    <a:lnTo>
                      <a:pt x="628650" y="95250"/>
                    </a:lnTo>
                    <a:lnTo>
                      <a:pt x="19050" y="95250"/>
                    </a:lnTo>
                    <a:close/>
                    <a:moveTo>
                      <a:pt x="19050" y="114300"/>
                    </a:moveTo>
                    <a:lnTo>
                      <a:pt x="628650" y="114300"/>
                    </a:lnTo>
                    <a:lnTo>
                      <a:pt x="628650" y="628650"/>
                    </a:lnTo>
                    <a:lnTo>
                      <a:pt x="19050" y="628650"/>
                    </a:lnTo>
                    <a:close/>
                  </a:path>
                </a:pathLst>
              </a:custGeom>
              <a:solidFill>
                <a:srgbClr val="000000"/>
              </a:solidFill>
              <a:ln w="9525" cap="flat">
                <a:solidFill>
                  <a:schemeClr val="accent3"/>
                </a:solidFill>
                <a:prstDash val="solid"/>
                <a:miter/>
              </a:ln>
            </p:spPr>
            <p:txBody>
              <a:bodyPr rtlCol="0" anchor="ctr"/>
              <a:lstStyle/>
              <a:p>
                <a:endParaRPr lang="en-US"/>
              </a:p>
            </p:txBody>
          </p:sp>
          <p:sp>
            <p:nvSpPr>
              <p:cNvPr id="51" name="Rectangle 50">
                <a:extLst>
                  <a:ext uri="{FF2B5EF4-FFF2-40B4-BE49-F238E27FC236}">
                    <a16:creationId xmlns:a16="http://schemas.microsoft.com/office/drawing/2014/main" id="{66A7B635-ACA8-4008-AFD9-4F444390B969}"/>
                  </a:ext>
                </a:extLst>
              </p:cNvPr>
              <p:cNvSpPr/>
              <p:nvPr/>
            </p:nvSpPr>
            <p:spPr bwMode="auto">
              <a:xfrm>
                <a:off x="2874169" y="3459163"/>
                <a:ext cx="90487" cy="90487"/>
              </a:xfrm>
              <a:prstGeom prst="rect">
                <a:avLst/>
              </a:prstGeom>
              <a:solidFill>
                <a:srgbClr val="7B83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2" name="Freeform: Shape 51">
                <a:extLst>
                  <a:ext uri="{FF2B5EF4-FFF2-40B4-BE49-F238E27FC236}">
                    <a16:creationId xmlns:a16="http://schemas.microsoft.com/office/drawing/2014/main" id="{154FF263-1144-4C96-8AF1-4E8F79BCC465}"/>
                  </a:ext>
                </a:extLst>
              </p:cNvPr>
              <p:cNvSpPr/>
              <p:nvPr/>
            </p:nvSpPr>
            <p:spPr>
              <a:xfrm>
                <a:off x="2672263" y="3344862"/>
                <a:ext cx="495300" cy="400050"/>
              </a:xfrm>
              <a:custGeom>
                <a:avLst/>
                <a:gdLst>
                  <a:gd name="connsiteX0" fmla="*/ 95250 w 495300"/>
                  <a:gd name="connsiteY0" fmla="*/ 95250 h 400050"/>
                  <a:gd name="connsiteX1" fmla="*/ 0 w 495300"/>
                  <a:gd name="connsiteY1" fmla="*/ 95250 h 400050"/>
                  <a:gd name="connsiteX2" fmla="*/ 0 w 495300"/>
                  <a:gd name="connsiteY2" fmla="*/ 400050 h 400050"/>
                  <a:gd name="connsiteX3" fmla="*/ 304800 w 495300"/>
                  <a:gd name="connsiteY3" fmla="*/ 400050 h 400050"/>
                  <a:gd name="connsiteX4" fmla="*/ 304800 w 495300"/>
                  <a:gd name="connsiteY4" fmla="*/ 304800 h 400050"/>
                  <a:gd name="connsiteX5" fmla="*/ 495300 w 495300"/>
                  <a:gd name="connsiteY5" fmla="*/ 304800 h 400050"/>
                  <a:gd name="connsiteX6" fmla="*/ 495300 w 495300"/>
                  <a:gd name="connsiteY6" fmla="*/ 0 h 400050"/>
                  <a:gd name="connsiteX7" fmla="*/ 95250 w 495300"/>
                  <a:gd name="connsiteY7" fmla="*/ 0 h 400050"/>
                  <a:gd name="connsiteX8" fmla="*/ 95250 w 495300"/>
                  <a:gd name="connsiteY8" fmla="*/ 381000 h 400050"/>
                  <a:gd name="connsiteX9" fmla="*/ 19050 w 495300"/>
                  <a:gd name="connsiteY9" fmla="*/ 381000 h 400050"/>
                  <a:gd name="connsiteX10" fmla="*/ 19050 w 495300"/>
                  <a:gd name="connsiteY10" fmla="*/ 304800 h 400050"/>
                  <a:gd name="connsiteX11" fmla="*/ 95250 w 495300"/>
                  <a:gd name="connsiteY11" fmla="*/ 304800 h 400050"/>
                  <a:gd name="connsiteX12" fmla="*/ 95250 w 495300"/>
                  <a:gd name="connsiteY12" fmla="*/ 285750 h 400050"/>
                  <a:gd name="connsiteX13" fmla="*/ 19050 w 495300"/>
                  <a:gd name="connsiteY13" fmla="*/ 285750 h 400050"/>
                  <a:gd name="connsiteX14" fmla="*/ 19050 w 495300"/>
                  <a:gd name="connsiteY14" fmla="*/ 209550 h 400050"/>
                  <a:gd name="connsiteX15" fmla="*/ 95250 w 495300"/>
                  <a:gd name="connsiteY15" fmla="*/ 209550 h 400050"/>
                  <a:gd name="connsiteX16" fmla="*/ 95250 w 495300"/>
                  <a:gd name="connsiteY16" fmla="*/ 190500 h 400050"/>
                  <a:gd name="connsiteX17" fmla="*/ 19050 w 495300"/>
                  <a:gd name="connsiteY17" fmla="*/ 190500 h 400050"/>
                  <a:gd name="connsiteX18" fmla="*/ 19050 w 495300"/>
                  <a:gd name="connsiteY18" fmla="*/ 114300 h 400050"/>
                  <a:gd name="connsiteX19" fmla="*/ 95250 w 495300"/>
                  <a:gd name="connsiteY19" fmla="*/ 114300 h 400050"/>
                  <a:gd name="connsiteX20" fmla="*/ 400050 w 495300"/>
                  <a:gd name="connsiteY20" fmla="*/ 19050 h 400050"/>
                  <a:gd name="connsiteX21" fmla="*/ 476250 w 495300"/>
                  <a:gd name="connsiteY21" fmla="*/ 19050 h 400050"/>
                  <a:gd name="connsiteX22" fmla="*/ 476250 w 495300"/>
                  <a:gd name="connsiteY22" fmla="*/ 95250 h 400050"/>
                  <a:gd name="connsiteX23" fmla="*/ 400050 w 495300"/>
                  <a:gd name="connsiteY23" fmla="*/ 95250 h 400050"/>
                  <a:gd name="connsiteX24" fmla="*/ 400050 w 495300"/>
                  <a:gd name="connsiteY24" fmla="*/ 114300 h 400050"/>
                  <a:gd name="connsiteX25" fmla="*/ 476250 w 495300"/>
                  <a:gd name="connsiteY25" fmla="*/ 114300 h 400050"/>
                  <a:gd name="connsiteX26" fmla="*/ 476250 w 495300"/>
                  <a:gd name="connsiteY26" fmla="*/ 190500 h 400050"/>
                  <a:gd name="connsiteX27" fmla="*/ 400050 w 495300"/>
                  <a:gd name="connsiteY27" fmla="*/ 190500 h 400050"/>
                  <a:gd name="connsiteX28" fmla="*/ 400050 w 495300"/>
                  <a:gd name="connsiteY28" fmla="*/ 209550 h 400050"/>
                  <a:gd name="connsiteX29" fmla="*/ 476250 w 495300"/>
                  <a:gd name="connsiteY29" fmla="*/ 209550 h 400050"/>
                  <a:gd name="connsiteX30" fmla="*/ 476250 w 495300"/>
                  <a:gd name="connsiteY30" fmla="*/ 285750 h 400050"/>
                  <a:gd name="connsiteX31" fmla="*/ 400050 w 495300"/>
                  <a:gd name="connsiteY31" fmla="*/ 285750 h 400050"/>
                  <a:gd name="connsiteX32" fmla="*/ 304800 w 495300"/>
                  <a:gd name="connsiteY32" fmla="*/ 19050 h 400050"/>
                  <a:gd name="connsiteX33" fmla="*/ 381000 w 495300"/>
                  <a:gd name="connsiteY33" fmla="*/ 19050 h 400050"/>
                  <a:gd name="connsiteX34" fmla="*/ 381000 w 495300"/>
                  <a:gd name="connsiteY34" fmla="*/ 95250 h 400050"/>
                  <a:gd name="connsiteX35" fmla="*/ 304800 w 495300"/>
                  <a:gd name="connsiteY35" fmla="*/ 95250 h 400050"/>
                  <a:gd name="connsiteX36" fmla="*/ 304800 w 495300"/>
                  <a:gd name="connsiteY36" fmla="*/ 114300 h 400050"/>
                  <a:gd name="connsiteX37" fmla="*/ 381000 w 495300"/>
                  <a:gd name="connsiteY37" fmla="*/ 114300 h 400050"/>
                  <a:gd name="connsiteX38" fmla="*/ 381000 w 495300"/>
                  <a:gd name="connsiteY38" fmla="*/ 190500 h 400050"/>
                  <a:gd name="connsiteX39" fmla="*/ 304800 w 495300"/>
                  <a:gd name="connsiteY39" fmla="*/ 190500 h 400050"/>
                  <a:gd name="connsiteX40" fmla="*/ 304800 w 495300"/>
                  <a:gd name="connsiteY40" fmla="*/ 209550 h 400050"/>
                  <a:gd name="connsiteX41" fmla="*/ 381000 w 495300"/>
                  <a:gd name="connsiteY41" fmla="*/ 209550 h 400050"/>
                  <a:gd name="connsiteX42" fmla="*/ 381000 w 495300"/>
                  <a:gd name="connsiteY42" fmla="*/ 285750 h 400050"/>
                  <a:gd name="connsiteX43" fmla="*/ 304800 w 495300"/>
                  <a:gd name="connsiteY43" fmla="*/ 285750 h 400050"/>
                  <a:gd name="connsiteX44" fmla="*/ 209550 w 495300"/>
                  <a:gd name="connsiteY44" fmla="*/ 19050 h 400050"/>
                  <a:gd name="connsiteX45" fmla="*/ 285750 w 495300"/>
                  <a:gd name="connsiteY45" fmla="*/ 19050 h 400050"/>
                  <a:gd name="connsiteX46" fmla="*/ 285750 w 495300"/>
                  <a:gd name="connsiteY46" fmla="*/ 95250 h 400050"/>
                  <a:gd name="connsiteX47" fmla="*/ 209550 w 495300"/>
                  <a:gd name="connsiteY47" fmla="*/ 95250 h 400050"/>
                  <a:gd name="connsiteX48" fmla="*/ 209550 w 495300"/>
                  <a:gd name="connsiteY48" fmla="*/ 114300 h 400050"/>
                  <a:gd name="connsiteX49" fmla="*/ 285750 w 495300"/>
                  <a:gd name="connsiteY49" fmla="*/ 114300 h 400050"/>
                  <a:gd name="connsiteX50" fmla="*/ 285750 w 495300"/>
                  <a:gd name="connsiteY50" fmla="*/ 190500 h 400050"/>
                  <a:gd name="connsiteX51" fmla="*/ 209550 w 495300"/>
                  <a:gd name="connsiteY51" fmla="*/ 190500 h 400050"/>
                  <a:gd name="connsiteX52" fmla="*/ 209550 w 495300"/>
                  <a:gd name="connsiteY52" fmla="*/ 209550 h 400050"/>
                  <a:gd name="connsiteX53" fmla="*/ 285750 w 495300"/>
                  <a:gd name="connsiteY53" fmla="*/ 209550 h 400050"/>
                  <a:gd name="connsiteX54" fmla="*/ 285750 w 495300"/>
                  <a:gd name="connsiteY54" fmla="*/ 285750 h 400050"/>
                  <a:gd name="connsiteX55" fmla="*/ 209550 w 495300"/>
                  <a:gd name="connsiteY55" fmla="*/ 285750 h 400050"/>
                  <a:gd name="connsiteX56" fmla="*/ 209550 w 495300"/>
                  <a:gd name="connsiteY56" fmla="*/ 304800 h 400050"/>
                  <a:gd name="connsiteX57" fmla="*/ 285750 w 495300"/>
                  <a:gd name="connsiteY57" fmla="*/ 304800 h 400050"/>
                  <a:gd name="connsiteX58" fmla="*/ 285750 w 495300"/>
                  <a:gd name="connsiteY58" fmla="*/ 381000 h 400050"/>
                  <a:gd name="connsiteX59" fmla="*/ 209550 w 495300"/>
                  <a:gd name="connsiteY59" fmla="*/ 381000 h 400050"/>
                  <a:gd name="connsiteX60" fmla="*/ 114300 w 495300"/>
                  <a:gd name="connsiteY60" fmla="*/ 19050 h 400050"/>
                  <a:gd name="connsiteX61" fmla="*/ 190500 w 495300"/>
                  <a:gd name="connsiteY61" fmla="*/ 19050 h 400050"/>
                  <a:gd name="connsiteX62" fmla="*/ 190500 w 495300"/>
                  <a:gd name="connsiteY62" fmla="*/ 95250 h 400050"/>
                  <a:gd name="connsiteX63" fmla="*/ 114300 w 495300"/>
                  <a:gd name="connsiteY63" fmla="*/ 95250 h 400050"/>
                  <a:gd name="connsiteX64" fmla="*/ 114300 w 495300"/>
                  <a:gd name="connsiteY64" fmla="*/ 114300 h 400050"/>
                  <a:gd name="connsiteX65" fmla="*/ 190500 w 495300"/>
                  <a:gd name="connsiteY65" fmla="*/ 114300 h 400050"/>
                  <a:gd name="connsiteX66" fmla="*/ 190500 w 495300"/>
                  <a:gd name="connsiteY66" fmla="*/ 190500 h 400050"/>
                  <a:gd name="connsiteX67" fmla="*/ 114300 w 495300"/>
                  <a:gd name="connsiteY67" fmla="*/ 190500 h 400050"/>
                  <a:gd name="connsiteX68" fmla="*/ 114300 w 495300"/>
                  <a:gd name="connsiteY68" fmla="*/ 209550 h 400050"/>
                  <a:gd name="connsiteX69" fmla="*/ 190500 w 495300"/>
                  <a:gd name="connsiteY69" fmla="*/ 209550 h 400050"/>
                  <a:gd name="connsiteX70" fmla="*/ 190500 w 495300"/>
                  <a:gd name="connsiteY70" fmla="*/ 285750 h 400050"/>
                  <a:gd name="connsiteX71" fmla="*/ 114300 w 495300"/>
                  <a:gd name="connsiteY71" fmla="*/ 285750 h 400050"/>
                  <a:gd name="connsiteX72" fmla="*/ 114300 w 495300"/>
                  <a:gd name="connsiteY72" fmla="*/ 304800 h 400050"/>
                  <a:gd name="connsiteX73" fmla="*/ 190500 w 495300"/>
                  <a:gd name="connsiteY73" fmla="*/ 304800 h 400050"/>
                  <a:gd name="connsiteX74" fmla="*/ 190500 w 495300"/>
                  <a:gd name="connsiteY74" fmla="*/ 381000 h 400050"/>
                  <a:gd name="connsiteX75" fmla="*/ 114300 w 495300"/>
                  <a:gd name="connsiteY75" fmla="*/ 3810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95300" h="400050">
                    <a:moveTo>
                      <a:pt x="95250" y="95250"/>
                    </a:moveTo>
                    <a:lnTo>
                      <a:pt x="0" y="95250"/>
                    </a:lnTo>
                    <a:lnTo>
                      <a:pt x="0" y="400050"/>
                    </a:lnTo>
                    <a:lnTo>
                      <a:pt x="304800" y="400050"/>
                    </a:lnTo>
                    <a:lnTo>
                      <a:pt x="304800" y="304800"/>
                    </a:lnTo>
                    <a:lnTo>
                      <a:pt x="495300" y="304800"/>
                    </a:lnTo>
                    <a:lnTo>
                      <a:pt x="495300" y="0"/>
                    </a:lnTo>
                    <a:lnTo>
                      <a:pt x="95250" y="0"/>
                    </a:lnTo>
                    <a:close/>
                    <a:moveTo>
                      <a:pt x="95250" y="381000"/>
                    </a:moveTo>
                    <a:lnTo>
                      <a:pt x="19050" y="381000"/>
                    </a:lnTo>
                    <a:lnTo>
                      <a:pt x="19050" y="304800"/>
                    </a:lnTo>
                    <a:lnTo>
                      <a:pt x="95250" y="304800"/>
                    </a:lnTo>
                    <a:close/>
                    <a:moveTo>
                      <a:pt x="95250" y="285750"/>
                    </a:moveTo>
                    <a:lnTo>
                      <a:pt x="19050" y="285750"/>
                    </a:lnTo>
                    <a:lnTo>
                      <a:pt x="19050" y="209550"/>
                    </a:lnTo>
                    <a:lnTo>
                      <a:pt x="95250" y="209550"/>
                    </a:lnTo>
                    <a:close/>
                    <a:moveTo>
                      <a:pt x="95250" y="190500"/>
                    </a:moveTo>
                    <a:lnTo>
                      <a:pt x="19050" y="190500"/>
                    </a:lnTo>
                    <a:lnTo>
                      <a:pt x="19050" y="114300"/>
                    </a:lnTo>
                    <a:lnTo>
                      <a:pt x="95250" y="114300"/>
                    </a:lnTo>
                    <a:close/>
                    <a:moveTo>
                      <a:pt x="400050" y="19050"/>
                    </a:moveTo>
                    <a:lnTo>
                      <a:pt x="476250" y="19050"/>
                    </a:lnTo>
                    <a:lnTo>
                      <a:pt x="476250" y="95250"/>
                    </a:lnTo>
                    <a:lnTo>
                      <a:pt x="400050" y="95250"/>
                    </a:lnTo>
                    <a:close/>
                    <a:moveTo>
                      <a:pt x="400050" y="114300"/>
                    </a:moveTo>
                    <a:lnTo>
                      <a:pt x="476250" y="114300"/>
                    </a:lnTo>
                    <a:lnTo>
                      <a:pt x="476250" y="190500"/>
                    </a:lnTo>
                    <a:lnTo>
                      <a:pt x="400050" y="190500"/>
                    </a:lnTo>
                    <a:close/>
                    <a:moveTo>
                      <a:pt x="400050" y="209550"/>
                    </a:moveTo>
                    <a:lnTo>
                      <a:pt x="476250" y="209550"/>
                    </a:lnTo>
                    <a:lnTo>
                      <a:pt x="476250" y="285750"/>
                    </a:lnTo>
                    <a:lnTo>
                      <a:pt x="400050" y="285750"/>
                    </a:lnTo>
                    <a:close/>
                    <a:moveTo>
                      <a:pt x="304800" y="19050"/>
                    </a:moveTo>
                    <a:lnTo>
                      <a:pt x="381000" y="19050"/>
                    </a:lnTo>
                    <a:lnTo>
                      <a:pt x="381000" y="95250"/>
                    </a:lnTo>
                    <a:lnTo>
                      <a:pt x="304800" y="95250"/>
                    </a:lnTo>
                    <a:close/>
                    <a:moveTo>
                      <a:pt x="304800" y="114300"/>
                    </a:moveTo>
                    <a:lnTo>
                      <a:pt x="381000" y="114300"/>
                    </a:lnTo>
                    <a:lnTo>
                      <a:pt x="381000" y="190500"/>
                    </a:lnTo>
                    <a:lnTo>
                      <a:pt x="304800" y="190500"/>
                    </a:lnTo>
                    <a:close/>
                    <a:moveTo>
                      <a:pt x="304800" y="209550"/>
                    </a:moveTo>
                    <a:lnTo>
                      <a:pt x="381000" y="209550"/>
                    </a:lnTo>
                    <a:lnTo>
                      <a:pt x="381000" y="285750"/>
                    </a:lnTo>
                    <a:lnTo>
                      <a:pt x="304800" y="285750"/>
                    </a:lnTo>
                    <a:close/>
                    <a:moveTo>
                      <a:pt x="209550" y="19050"/>
                    </a:moveTo>
                    <a:lnTo>
                      <a:pt x="285750" y="19050"/>
                    </a:lnTo>
                    <a:lnTo>
                      <a:pt x="285750" y="95250"/>
                    </a:lnTo>
                    <a:lnTo>
                      <a:pt x="209550" y="95250"/>
                    </a:lnTo>
                    <a:close/>
                    <a:moveTo>
                      <a:pt x="209550" y="114300"/>
                    </a:moveTo>
                    <a:lnTo>
                      <a:pt x="285750" y="114300"/>
                    </a:lnTo>
                    <a:lnTo>
                      <a:pt x="285750" y="190500"/>
                    </a:lnTo>
                    <a:lnTo>
                      <a:pt x="209550" y="190500"/>
                    </a:lnTo>
                    <a:close/>
                    <a:moveTo>
                      <a:pt x="209550" y="209550"/>
                    </a:moveTo>
                    <a:lnTo>
                      <a:pt x="285750" y="209550"/>
                    </a:lnTo>
                    <a:lnTo>
                      <a:pt x="285750" y="285750"/>
                    </a:lnTo>
                    <a:lnTo>
                      <a:pt x="209550" y="285750"/>
                    </a:lnTo>
                    <a:close/>
                    <a:moveTo>
                      <a:pt x="209550" y="304800"/>
                    </a:moveTo>
                    <a:lnTo>
                      <a:pt x="285750" y="304800"/>
                    </a:lnTo>
                    <a:lnTo>
                      <a:pt x="285750" y="381000"/>
                    </a:lnTo>
                    <a:lnTo>
                      <a:pt x="209550" y="381000"/>
                    </a:lnTo>
                    <a:close/>
                    <a:moveTo>
                      <a:pt x="114300" y="19050"/>
                    </a:moveTo>
                    <a:lnTo>
                      <a:pt x="190500" y="19050"/>
                    </a:lnTo>
                    <a:lnTo>
                      <a:pt x="190500" y="95250"/>
                    </a:lnTo>
                    <a:lnTo>
                      <a:pt x="114300" y="95250"/>
                    </a:lnTo>
                    <a:close/>
                    <a:moveTo>
                      <a:pt x="114300" y="114300"/>
                    </a:moveTo>
                    <a:lnTo>
                      <a:pt x="190500" y="114300"/>
                    </a:lnTo>
                    <a:lnTo>
                      <a:pt x="190500" y="190500"/>
                    </a:lnTo>
                    <a:lnTo>
                      <a:pt x="114300" y="190500"/>
                    </a:lnTo>
                    <a:close/>
                    <a:moveTo>
                      <a:pt x="114300" y="209550"/>
                    </a:moveTo>
                    <a:lnTo>
                      <a:pt x="190500" y="209550"/>
                    </a:lnTo>
                    <a:lnTo>
                      <a:pt x="190500" y="285750"/>
                    </a:lnTo>
                    <a:lnTo>
                      <a:pt x="114300" y="285750"/>
                    </a:lnTo>
                    <a:close/>
                    <a:moveTo>
                      <a:pt x="114300" y="304800"/>
                    </a:moveTo>
                    <a:lnTo>
                      <a:pt x="190500" y="304800"/>
                    </a:lnTo>
                    <a:lnTo>
                      <a:pt x="190500" y="381000"/>
                    </a:lnTo>
                    <a:lnTo>
                      <a:pt x="114300" y="381000"/>
                    </a:lnTo>
                    <a:close/>
                  </a:path>
                </a:pathLst>
              </a:custGeom>
              <a:solidFill>
                <a:schemeClr val="accent3"/>
              </a:solidFill>
              <a:ln w="9525" cap="flat">
                <a:noFill/>
                <a:prstDash val="solid"/>
                <a:miter/>
              </a:ln>
            </p:spPr>
            <p:txBody>
              <a:bodyPr rtlCol="0" anchor="ctr"/>
              <a:lstStyle/>
              <a:p>
                <a:endParaRPr lang="en-US"/>
              </a:p>
            </p:txBody>
          </p:sp>
        </p:grpSp>
        <p:grpSp>
          <p:nvGrpSpPr>
            <p:cNvPr id="63" name="Group 62">
              <a:extLst>
                <a:ext uri="{FF2B5EF4-FFF2-40B4-BE49-F238E27FC236}">
                  <a16:creationId xmlns:a16="http://schemas.microsoft.com/office/drawing/2014/main" id="{1FA8B3DA-8A21-4B31-BA61-8A973F235D24}"/>
                </a:ext>
              </a:extLst>
            </p:cNvPr>
            <p:cNvGrpSpPr/>
            <p:nvPr/>
          </p:nvGrpSpPr>
          <p:grpSpPr>
            <a:xfrm>
              <a:off x="5733320" y="3073498"/>
              <a:ext cx="686092" cy="847526"/>
              <a:chOff x="5566811" y="2961399"/>
              <a:chExt cx="867586" cy="1071724"/>
            </a:xfrm>
          </p:grpSpPr>
          <p:sp>
            <p:nvSpPr>
              <p:cNvPr id="20" name="Freeform: Shape 19">
                <a:extLst>
                  <a:ext uri="{FF2B5EF4-FFF2-40B4-BE49-F238E27FC236}">
                    <a16:creationId xmlns:a16="http://schemas.microsoft.com/office/drawing/2014/main" id="{C62DB756-BBF7-4D73-9AD1-A7B8D796A6AD}"/>
                  </a:ext>
                </a:extLst>
              </p:cNvPr>
              <p:cNvSpPr/>
              <p:nvPr/>
            </p:nvSpPr>
            <p:spPr>
              <a:xfrm>
                <a:off x="6051639" y="3369675"/>
                <a:ext cx="382758" cy="510345"/>
              </a:xfrm>
              <a:custGeom>
                <a:avLst/>
                <a:gdLst>
                  <a:gd name="connsiteX0" fmla="*/ 191379 w 382758"/>
                  <a:gd name="connsiteY0" fmla="*/ 510345 h 510345"/>
                  <a:gd name="connsiteX1" fmla="*/ 191379 w 382758"/>
                  <a:gd name="connsiteY1" fmla="*/ 510345 h 510345"/>
                  <a:gd name="connsiteX2" fmla="*/ 382759 w 382758"/>
                  <a:gd name="connsiteY2" fmla="*/ 318966 h 510345"/>
                  <a:gd name="connsiteX3" fmla="*/ 382759 w 382758"/>
                  <a:gd name="connsiteY3" fmla="*/ 52310 h 510345"/>
                  <a:gd name="connsiteX4" fmla="*/ 330449 w 382758"/>
                  <a:gd name="connsiteY4" fmla="*/ 0 h 510345"/>
                  <a:gd name="connsiteX5" fmla="*/ 27431 w 382758"/>
                  <a:gd name="connsiteY5" fmla="*/ 0 h 510345"/>
                  <a:gd name="connsiteX6" fmla="*/ 0 w 382758"/>
                  <a:gd name="connsiteY6" fmla="*/ 27431 h 510345"/>
                  <a:gd name="connsiteX7" fmla="*/ 0 w 382758"/>
                  <a:gd name="connsiteY7" fmla="*/ 318966 h 510345"/>
                  <a:gd name="connsiteX8" fmla="*/ 191379 w 382758"/>
                  <a:gd name="connsiteY8" fmla="*/ 510345 h 51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758" h="510345">
                    <a:moveTo>
                      <a:pt x="191379" y="510345"/>
                    </a:moveTo>
                    <a:lnTo>
                      <a:pt x="191379" y="510345"/>
                    </a:lnTo>
                    <a:cubicBezTo>
                      <a:pt x="297276" y="510345"/>
                      <a:pt x="382759" y="424862"/>
                      <a:pt x="382759" y="318966"/>
                    </a:cubicBezTo>
                    <a:lnTo>
                      <a:pt x="382759" y="52310"/>
                    </a:lnTo>
                    <a:cubicBezTo>
                      <a:pt x="382759" y="23603"/>
                      <a:pt x="359156" y="0"/>
                      <a:pt x="330449" y="0"/>
                    </a:cubicBezTo>
                    <a:lnTo>
                      <a:pt x="27431" y="0"/>
                    </a:lnTo>
                    <a:cubicBezTo>
                      <a:pt x="12121" y="0"/>
                      <a:pt x="0" y="12121"/>
                      <a:pt x="0" y="27431"/>
                    </a:cubicBezTo>
                    <a:lnTo>
                      <a:pt x="0" y="318966"/>
                    </a:lnTo>
                    <a:cubicBezTo>
                      <a:pt x="0" y="424862"/>
                      <a:pt x="85483" y="510345"/>
                      <a:pt x="191379" y="510345"/>
                    </a:cubicBezTo>
                    <a:close/>
                  </a:path>
                </a:pathLst>
              </a:custGeom>
              <a:solidFill>
                <a:srgbClr val="5059C9"/>
              </a:solidFill>
              <a:ln w="637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EAE4D0A-A811-46C1-A070-8E9AC881226A}"/>
                  </a:ext>
                </a:extLst>
              </p:cNvPr>
              <p:cNvSpPr/>
              <p:nvPr/>
            </p:nvSpPr>
            <p:spPr>
              <a:xfrm>
                <a:off x="6115432" y="3063468"/>
                <a:ext cx="255172" cy="255172"/>
              </a:xfrm>
              <a:custGeom>
                <a:avLst/>
                <a:gdLst>
                  <a:gd name="connsiteX0" fmla="*/ 255173 w 255172"/>
                  <a:gd name="connsiteY0" fmla="*/ 127586 h 255172"/>
                  <a:gd name="connsiteX1" fmla="*/ 127586 w 255172"/>
                  <a:gd name="connsiteY1" fmla="*/ 255173 h 255172"/>
                  <a:gd name="connsiteX2" fmla="*/ 0 w 255172"/>
                  <a:gd name="connsiteY2" fmla="*/ 127586 h 255172"/>
                  <a:gd name="connsiteX3" fmla="*/ 127586 w 255172"/>
                  <a:gd name="connsiteY3" fmla="*/ 0 h 255172"/>
                  <a:gd name="connsiteX4" fmla="*/ 255173 w 255172"/>
                  <a:gd name="connsiteY4" fmla="*/ 127586 h 25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72" h="255172">
                    <a:moveTo>
                      <a:pt x="255173" y="127586"/>
                    </a:moveTo>
                    <a:cubicBezTo>
                      <a:pt x="255173" y="198050"/>
                      <a:pt x="198050" y="255173"/>
                      <a:pt x="127586" y="255173"/>
                    </a:cubicBezTo>
                    <a:cubicBezTo>
                      <a:pt x="57122" y="255173"/>
                      <a:pt x="0" y="198050"/>
                      <a:pt x="0" y="127586"/>
                    </a:cubicBezTo>
                    <a:cubicBezTo>
                      <a:pt x="0" y="57122"/>
                      <a:pt x="57122" y="0"/>
                      <a:pt x="127586" y="0"/>
                    </a:cubicBezTo>
                    <a:cubicBezTo>
                      <a:pt x="198050" y="0"/>
                      <a:pt x="255173" y="57122"/>
                      <a:pt x="255173" y="127586"/>
                    </a:cubicBezTo>
                    <a:close/>
                  </a:path>
                </a:pathLst>
              </a:custGeom>
              <a:solidFill>
                <a:srgbClr val="5059C9"/>
              </a:solidFill>
              <a:ln w="63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711FD6-2A94-44D1-960F-9C71647EADB2}"/>
                  </a:ext>
                </a:extLst>
              </p:cNvPr>
              <p:cNvSpPr/>
              <p:nvPr/>
            </p:nvSpPr>
            <p:spPr>
              <a:xfrm>
                <a:off x="5694397" y="2961399"/>
                <a:ext cx="357241" cy="357241"/>
              </a:xfrm>
              <a:custGeom>
                <a:avLst/>
                <a:gdLst>
                  <a:gd name="connsiteX0" fmla="*/ 357242 w 357241"/>
                  <a:gd name="connsiteY0" fmla="*/ 178621 h 357241"/>
                  <a:gd name="connsiteX1" fmla="*/ 178621 w 357241"/>
                  <a:gd name="connsiteY1" fmla="*/ 357242 h 357241"/>
                  <a:gd name="connsiteX2" fmla="*/ 0 w 357241"/>
                  <a:gd name="connsiteY2" fmla="*/ 178621 h 357241"/>
                  <a:gd name="connsiteX3" fmla="*/ 178621 w 357241"/>
                  <a:gd name="connsiteY3" fmla="*/ 0 h 357241"/>
                  <a:gd name="connsiteX4" fmla="*/ 357242 w 357241"/>
                  <a:gd name="connsiteY4" fmla="*/ 178621 h 357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1" h="357241">
                    <a:moveTo>
                      <a:pt x="357242" y="178621"/>
                    </a:moveTo>
                    <a:cubicBezTo>
                      <a:pt x="357242" y="277270"/>
                      <a:pt x="277270" y="357242"/>
                      <a:pt x="178621" y="357242"/>
                    </a:cubicBezTo>
                    <a:cubicBezTo>
                      <a:pt x="79971" y="357242"/>
                      <a:pt x="0" y="277270"/>
                      <a:pt x="0" y="178621"/>
                    </a:cubicBezTo>
                    <a:cubicBezTo>
                      <a:pt x="0" y="79971"/>
                      <a:pt x="79971" y="0"/>
                      <a:pt x="178621" y="0"/>
                    </a:cubicBezTo>
                    <a:cubicBezTo>
                      <a:pt x="277270" y="0"/>
                      <a:pt x="357242" y="79971"/>
                      <a:pt x="357242" y="178621"/>
                    </a:cubicBezTo>
                    <a:close/>
                  </a:path>
                </a:pathLst>
              </a:custGeom>
              <a:solidFill>
                <a:srgbClr val="7B83EB"/>
              </a:solidFill>
              <a:ln w="637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AA54B31-F36E-43E5-B345-12731BA01832}"/>
                  </a:ext>
                </a:extLst>
              </p:cNvPr>
              <p:cNvSpPr/>
              <p:nvPr/>
            </p:nvSpPr>
            <p:spPr>
              <a:xfrm>
                <a:off x="5566811" y="3369675"/>
                <a:ext cx="612414" cy="663448"/>
              </a:xfrm>
              <a:custGeom>
                <a:avLst/>
                <a:gdLst>
                  <a:gd name="connsiteX0" fmla="*/ 561380 w 612414"/>
                  <a:gd name="connsiteY0" fmla="*/ 0 h 663448"/>
                  <a:gd name="connsiteX1" fmla="*/ 51035 w 612414"/>
                  <a:gd name="connsiteY1" fmla="*/ 0 h 663448"/>
                  <a:gd name="connsiteX2" fmla="*/ 0 w 612414"/>
                  <a:gd name="connsiteY2" fmla="*/ 51035 h 663448"/>
                  <a:gd name="connsiteX3" fmla="*/ 0 w 612414"/>
                  <a:gd name="connsiteY3" fmla="*/ 357242 h 663448"/>
                  <a:gd name="connsiteX4" fmla="*/ 306207 w 612414"/>
                  <a:gd name="connsiteY4" fmla="*/ 663449 h 663448"/>
                  <a:gd name="connsiteX5" fmla="*/ 612414 w 612414"/>
                  <a:gd name="connsiteY5" fmla="*/ 357242 h 663448"/>
                  <a:gd name="connsiteX6" fmla="*/ 612414 w 612414"/>
                  <a:gd name="connsiteY6" fmla="*/ 51035 h 663448"/>
                  <a:gd name="connsiteX7" fmla="*/ 561380 w 612414"/>
                  <a:gd name="connsiteY7" fmla="*/ 0 h 66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414" h="663448">
                    <a:moveTo>
                      <a:pt x="561380" y="0"/>
                    </a:moveTo>
                    <a:lnTo>
                      <a:pt x="51035" y="0"/>
                    </a:lnTo>
                    <a:cubicBezTo>
                      <a:pt x="22966" y="0"/>
                      <a:pt x="0" y="22966"/>
                      <a:pt x="0" y="51035"/>
                    </a:cubicBezTo>
                    <a:lnTo>
                      <a:pt x="0" y="357242"/>
                    </a:lnTo>
                    <a:cubicBezTo>
                      <a:pt x="0" y="526294"/>
                      <a:pt x="137155" y="663449"/>
                      <a:pt x="306207" y="663449"/>
                    </a:cubicBezTo>
                    <a:cubicBezTo>
                      <a:pt x="475259" y="663449"/>
                      <a:pt x="612414" y="526294"/>
                      <a:pt x="612414" y="357242"/>
                    </a:cubicBezTo>
                    <a:lnTo>
                      <a:pt x="612414" y="51035"/>
                    </a:lnTo>
                    <a:cubicBezTo>
                      <a:pt x="612414" y="22966"/>
                      <a:pt x="589449" y="0"/>
                      <a:pt x="561380" y="0"/>
                    </a:cubicBezTo>
                    <a:close/>
                  </a:path>
                </a:pathLst>
              </a:custGeom>
              <a:solidFill>
                <a:srgbClr val="7B83EB"/>
              </a:solidFill>
              <a:ln w="6373" cap="flat">
                <a:noFill/>
                <a:prstDash val="solid"/>
                <a:miter/>
              </a:ln>
            </p:spPr>
            <p:txBody>
              <a:bodyPr rtlCol="0" anchor="ctr"/>
              <a:lstStyle/>
              <a:p>
                <a:endParaRPr lang="en-US"/>
              </a:p>
            </p:txBody>
          </p:sp>
        </p:grpSp>
      </p:grpSp>
      <p:grpSp>
        <p:nvGrpSpPr>
          <p:cNvPr id="32" name="Group 31">
            <a:extLst>
              <a:ext uri="{FF2B5EF4-FFF2-40B4-BE49-F238E27FC236}">
                <a16:creationId xmlns:a16="http://schemas.microsoft.com/office/drawing/2014/main" id="{8FB7D735-1E04-40B7-941B-92D205A24F56}"/>
              </a:ext>
            </a:extLst>
          </p:cNvPr>
          <p:cNvGrpSpPr/>
          <p:nvPr/>
        </p:nvGrpSpPr>
        <p:grpSpPr>
          <a:xfrm>
            <a:off x="1765712" y="2961399"/>
            <a:ext cx="1162499" cy="1071724"/>
            <a:chOff x="1834141" y="2961399"/>
            <a:chExt cx="1162499" cy="1071724"/>
          </a:xfrm>
        </p:grpSpPr>
        <p:grpSp>
          <p:nvGrpSpPr>
            <p:cNvPr id="31" name="Group 30">
              <a:extLst>
                <a:ext uri="{FF2B5EF4-FFF2-40B4-BE49-F238E27FC236}">
                  <a16:creationId xmlns:a16="http://schemas.microsoft.com/office/drawing/2014/main" id="{3C865732-6BC5-4B0F-A616-64C72E4E68B2}"/>
                </a:ext>
              </a:extLst>
            </p:cNvPr>
            <p:cNvGrpSpPr/>
            <p:nvPr/>
          </p:nvGrpSpPr>
          <p:grpSpPr>
            <a:xfrm>
              <a:off x="2348940" y="3173412"/>
              <a:ext cx="647700" cy="647700"/>
              <a:chOff x="2596063" y="3173412"/>
              <a:chExt cx="647700" cy="647700"/>
            </a:xfrm>
          </p:grpSpPr>
          <p:sp>
            <p:nvSpPr>
              <p:cNvPr id="28" name="Freeform: Shape 27">
                <a:extLst>
                  <a:ext uri="{FF2B5EF4-FFF2-40B4-BE49-F238E27FC236}">
                    <a16:creationId xmlns:a16="http://schemas.microsoft.com/office/drawing/2014/main" id="{9316ACE4-2386-42B3-902A-E946298B556E}"/>
                  </a:ext>
                </a:extLst>
              </p:cNvPr>
              <p:cNvSpPr/>
              <p:nvPr/>
            </p:nvSpPr>
            <p:spPr>
              <a:xfrm>
                <a:off x="2596063" y="3173412"/>
                <a:ext cx="647700" cy="647700"/>
              </a:xfrm>
              <a:custGeom>
                <a:avLst/>
                <a:gdLst>
                  <a:gd name="connsiteX0" fmla="*/ 0 w 647700"/>
                  <a:gd name="connsiteY0" fmla="*/ 647700 h 647700"/>
                  <a:gd name="connsiteX1" fmla="*/ 647700 w 647700"/>
                  <a:gd name="connsiteY1" fmla="*/ 647700 h 647700"/>
                  <a:gd name="connsiteX2" fmla="*/ 647700 w 647700"/>
                  <a:gd name="connsiteY2" fmla="*/ 0 h 647700"/>
                  <a:gd name="connsiteX3" fmla="*/ 0 w 647700"/>
                  <a:gd name="connsiteY3" fmla="*/ 0 h 647700"/>
                  <a:gd name="connsiteX4" fmla="*/ 19050 w 647700"/>
                  <a:gd name="connsiteY4" fmla="*/ 19050 h 647700"/>
                  <a:gd name="connsiteX5" fmla="*/ 628650 w 647700"/>
                  <a:gd name="connsiteY5" fmla="*/ 19050 h 647700"/>
                  <a:gd name="connsiteX6" fmla="*/ 628650 w 647700"/>
                  <a:gd name="connsiteY6" fmla="*/ 95250 h 647700"/>
                  <a:gd name="connsiteX7" fmla="*/ 19050 w 647700"/>
                  <a:gd name="connsiteY7" fmla="*/ 95250 h 647700"/>
                  <a:gd name="connsiteX8" fmla="*/ 19050 w 647700"/>
                  <a:gd name="connsiteY8" fmla="*/ 114300 h 647700"/>
                  <a:gd name="connsiteX9" fmla="*/ 628650 w 647700"/>
                  <a:gd name="connsiteY9" fmla="*/ 114300 h 647700"/>
                  <a:gd name="connsiteX10" fmla="*/ 628650 w 647700"/>
                  <a:gd name="connsiteY10" fmla="*/ 628650 h 647700"/>
                  <a:gd name="connsiteX11" fmla="*/ 19050 w 647700"/>
                  <a:gd name="connsiteY11" fmla="*/ 6286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647700">
                    <a:moveTo>
                      <a:pt x="0" y="647700"/>
                    </a:moveTo>
                    <a:lnTo>
                      <a:pt x="647700" y="647700"/>
                    </a:lnTo>
                    <a:lnTo>
                      <a:pt x="647700" y="0"/>
                    </a:lnTo>
                    <a:lnTo>
                      <a:pt x="0" y="0"/>
                    </a:lnTo>
                    <a:close/>
                    <a:moveTo>
                      <a:pt x="19050" y="19050"/>
                    </a:moveTo>
                    <a:lnTo>
                      <a:pt x="628650" y="19050"/>
                    </a:lnTo>
                    <a:lnTo>
                      <a:pt x="628650" y="95250"/>
                    </a:lnTo>
                    <a:lnTo>
                      <a:pt x="19050" y="95250"/>
                    </a:lnTo>
                    <a:close/>
                    <a:moveTo>
                      <a:pt x="19050" y="114300"/>
                    </a:moveTo>
                    <a:lnTo>
                      <a:pt x="628650" y="114300"/>
                    </a:lnTo>
                    <a:lnTo>
                      <a:pt x="628650" y="628650"/>
                    </a:lnTo>
                    <a:lnTo>
                      <a:pt x="19050" y="628650"/>
                    </a:lnTo>
                    <a:close/>
                  </a:path>
                </a:pathLst>
              </a:custGeom>
              <a:solidFill>
                <a:srgbClr val="000000"/>
              </a:solidFill>
              <a:ln w="9525" cap="flat">
                <a:solidFill>
                  <a:schemeClr val="accent3"/>
                </a:solidFill>
                <a:prstDash val="solid"/>
                <a:miter/>
              </a:ln>
            </p:spPr>
            <p:txBody>
              <a:bodyPr rtlCol="0" anchor="ctr"/>
              <a:lstStyle/>
              <a:p>
                <a:endParaRPr lang="en-US"/>
              </a:p>
            </p:txBody>
          </p:sp>
          <p:sp>
            <p:nvSpPr>
              <p:cNvPr id="30" name="Rectangle 29">
                <a:extLst>
                  <a:ext uri="{FF2B5EF4-FFF2-40B4-BE49-F238E27FC236}">
                    <a16:creationId xmlns:a16="http://schemas.microsoft.com/office/drawing/2014/main" id="{9E470E00-E0AA-4D34-B75F-255C6907655C}"/>
                  </a:ext>
                </a:extLst>
              </p:cNvPr>
              <p:cNvSpPr/>
              <p:nvPr/>
            </p:nvSpPr>
            <p:spPr bwMode="auto">
              <a:xfrm>
                <a:off x="2874169" y="3459163"/>
                <a:ext cx="90487" cy="90487"/>
              </a:xfrm>
              <a:prstGeom prst="rect">
                <a:avLst/>
              </a:prstGeom>
              <a:solidFill>
                <a:srgbClr val="7B83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9" name="Freeform: Shape 28">
                <a:extLst>
                  <a:ext uri="{FF2B5EF4-FFF2-40B4-BE49-F238E27FC236}">
                    <a16:creationId xmlns:a16="http://schemas.microsoft.com/office/drawing/2014/main" id="{CD28BDB4-04A3-4E6F-B641-5102CBFB0BA5}"/>
                  </a:ext>
                </a:extLst>
              </p:cNvPr>
              <p:cNvSpPr/>
              <p:nvPr/>
            </p:nvSpPr>
            <p:spPr>
              <a:xfrm>
                <a:off x="2672263" y="3344862"/>
                <a:ext cx="495300" cy="400050"/>
              </a:xfrm>
              <a:custGeom>
                <a:avLst/>
                <a:gdLst>
                  <a:gd name="connsiteX0" fmla="*/ 95250 w 495300"/>
                  <a:gd name="connsiteY0" fmla="*/ 95250 h 400050"/>
                  <a:gd name="connsiteX1" fmla="*/ 0 w 495300"/>
                  <a:gd name="connsiteY1" fmla="*/ 95250 h 400050"/>
                  <a:gd name="connsiteX2" fmla="*/ 0 w 495300"/>
                  <a:gd name="connsiteY2" fmla="*/ 400050 h 400050"/>
                  <a:gd name="connsiteX3" fmla="*/ 304800 w 495300"/>
                  <a:gd name="connsiteY3" fmla="*/ 400050 h 400050"/>
                  <a:gd name="connsiteX4" fmla="*/ 304800 w 495300"/>
                  <a:gd name="connsiteY4" fmla="*/ 304800 h 400050"/>
                  <a:gd name="connsiteX5" fmla="*/ 495300 w 495300"/>
                  <a:gd name="connsiteY5" fmla="*/ 304800 h 400050"/>
                  <a:gd name="connsiteX6" fmla="*/ 495300 w 495300"/>
                  <a:gd name="connsiteY6" fmla="*/ 0 h 400050"/>
                  <a:gd name="connsiteX7" fmla="*/ 95250 w 495300"/>
                  <a:gd name="connsiteY7" fmla="*/ 0 h 400050"/>
                  <a:gd name="connsiteX8" fmla="*/ 95250 w 495300"/>
                  <a:gd name="connsiteY8" fmla="*/ 381000 h 400050"/>
                  <a:gd name="connsiteX9" fmla="*/ 19050 w 495300"/>
                  <a:gd name="connsiteY9" fmla="*/ 381000 h 400050"/>
                  <a:gd name="connsiteX10" fmla="*/ 19050 w 495300"/>
                  <a:gd name="connsiteY10" fmla="*/ 304800 h 400050"/>
                  <a:gd name="connsiteX11" fmla="*/ 95250 w 495300"/>
                  <a:gd name="connsiteY11" fmla="*/ 304800 h 400050"/>
                  <a:gd name="connsiteX12" fmla="*/ 95250 w 495300"/>
                  <a:gd name="connsiteY12" fmla="*/ 285750 h 400050"/>
                  <a:gd name="connsiteX13" fmla="*/ 19050 w 495300"/>
                  <a:gd name="connsiteY13" fmla="*/ 285750 h 400050"/>
                  <a:gd name="connsiteX14" fmla="*/ 19050 w 495300"/>
                  <a:gd name="connsiteY14" fmla="*/ 209550 h 400050"/>
                  <a:gd name="connsiteX15" fmla="*/ 95250 w 495300"/>
                  <a:gd name="connsiteY15" fmla="*/ 209550 h 400050"/>
                  <a:gd name="connsiteX16" fmla="*/ 95250 w 495300"/>
                  <a:gd name="connsiteY16" fmla="*/ 190500 h 400050"/>
                  <a:gd name="connsiteX17" fmla="*/ 19050 w 495300"/>
                  <a:gd name="connsiteY17" fmla="*/ 190500 h 400050"/>
                  <a:gd name="connsiteX18" fmla="*/ 19050 w 495300"/>
                  <a:gd name="connsiteY18" fmla="*/ 114300 h 400050"/>
                  <a:gd name="connsiteX19" fmla="*/ 95250 w 495300"/>
                  <a:gd name="connsiteY19" fmla="*/ 114300 h 400050"/>
                  <a:gd name="connsiteX20" fmla="*/ 400050 w 495300"/>
                  <a:gd name="connsiteY20" fmla="*/ 19050 h 400050"/>
                  <a:gd name="connsiteX21" fmla="*/ 476250 w 495300"/>
                  <a:gd name="connsiteY21" fmla="*/ 19050 h 400050"/>
                  <a:gd name="connsiteX22" fmla="*/ 476250 w 495300"/>
                  <a:gd name="connsiteY22" fmla="*/ 95250 h 400050"/>
                  <a:gd name="connsiteX23" fmla="*/ 400050 w 495300"/>
                  <a:gd name="connsiteY23" fmla="*/ 95250 h 400050"/>
                  <a:gd name="connsiteX24" fmla="*/ 400050 w 495300"/>
                  <a:gd name="connsiteY24" fmla="*/ 114300 h 400050"/>
                  <a:gd name="connsiteX25" fmla="*/ 476250 w 495300"/>
                  <a:gd name="connsiteY25" fmla="*/ 114300 h 400050"/>
                  <a:gd name="connsiteX26" fmla="*/ 476250 w 495300"/>
                  <a:gd name="connsiteY26" fmla="*/ 190500 h 400050"/>
                  <a:gd name="connsiteX27" fmla="*/ 400050 w 495300"/>
                  <a:gd name="connsiteY27" fmla="*/ 190500 h 400050"/>
                  <a:gd name="connsiteX28" fmla="*/ 400050 w 495300"/>
                  <a:gd name="connsiteY28" fmla="*/ 209550 h 400050"/>
                  <a:gd name="connsiteX29" fmla="*/ 476250 w 495300"/>
                  <a:gd name="connsiteY29" fmla="*/ 209550 h 400050"/>
                  <a:gd name="connsiteX30" fmla="*/ 476250 w 495300"/>
                  <a:gd name="connsiteY30" fmla="*/ 285750 h 400050"/>
                  <a:gd name="connsiteX31" fmla="*/ 400050 w 495300"/>
                  <a:gd name="connsiteY31" fmla="*/ 285750 h 400050"/>
                  <a:gd name="connsiteX32" fmla="*/ 304800 w 495300"/>
                  <a:gd name="connsiteY32" fmla="*/ 19050 h 400050"/>
                  <a:gd name="connsiteX33" fmla="*/ 381000 w 495300"/>
                  <a:gd name="connsiteY33" fmla="*/ 19050 h 400050"/>
                  <a:gd name="connsiteX34" fmla="*/ 381000 w 495300"/>
                  <a:gd name="connsiteY34" fmla="*/ 95250 h 400050"/>
                  <a:gd name="connsiteX35" fmla="*/ 304800 w 495300"/>
                  <a:gd name="connsiteY35" fmla="*/ 95250 h 400050"/>
                  <a:gd name="connsiteX36" fmla="*/ 304800 w 495300"/>
                  <a:gd name="connsiteY36" fmla="*/ 114300 h 400050"/>
                  <a:gd name="connsiteX37" fmla="*/ 381000 w 495300"/>
                  <a:gd name="connsiteY37" fmla="*/ 114300 h 400050"/>
                  <a:gd name="connsiteX38" fmla="*/ 381000 w 495300"/>
                  <a:gd name="connsiteY38" fmla="*/ 190500 h 400050"/>
                  <a:gd name="connsiteX39" fmla="*/ 304800 w 495300"/>
                  <a:gd name="connsiteY39" fmla="*/ 190500 h 400050"/>
                  <a:gd name="connsiteX40" fmla="*/ 304800 w 495300"/>
                  <a:gd name="connsiteY40" fmla="*/ 209550 h 400050"/>
                  <a:gd name="connsiteX41" fmla="*/ 381000 w 495300"/>
                  <a:gd name="connsiteY41" fmla="*/ 209550 h 400050"/>
                  <a:gd name="connsiteX42" fmla="*/ 381000 w 495300"/>
                  <a:gd name="connsiteY42" fmla="*/ 285750 h 400050"/>
                  <a:gd name="connsiteX43" fmla="*/ 304800 w 495300"/>
                  <a:gd name="connsiteY43" fmla="*/ 285750 h 400050"/>
                  <a:gd name="connsiteX44" fmla="*/ 209550 w 495300"/>
                  <a:gd name="connsiteY44" fmla="*/ 19050 h 400050"/>
                  <a:gd name="connsiteX45" fmla="*/ 285750 w 495300"/>
                  <a:gd name="connsiteY45" fmla="*/ 19050 h 400050"/>
                  <a:gd name="connsiteX46" fmla="*/ 285750 w 495300"/>
                  <a:gd name="connsiteY46" fmla="*/ 95250 h 400050"/>
                  <a:gd name="connsiteX47" fmla="*/ 209550 w 495300"/>
                  <a:gd name="connsiteY47" fmla="*/ 95250 h 400050"/>
                  <a:gd name="connsiteX48" fmla="*/ 209550 w 495300"/>
                  <a:gd name="connsiteY48" fmla="*/ 114300 h 400050"/>
                  <a:gd name="connsiteX49" fmla="*/ 285750 w 495300"/>
                  <a:gd name="connsiteY49" fmla="*/ 114300 h 400050"/>
                  <a:gd name="connsiteX50" fmla="*/ 285750 w 495300"/>
                  <a:gd name="connsiteY50" fmla="*/ 190500 h 400050"/>
                  <a:gd name="connsiteX51" fmla="*/ 209550 w 495300"/>
                  <a:gd name="connsiteY51" fmla="*/ 190500 h 400050"/>
                  <a:gd name="connsiteX52" fmla="*/ 209550 w 495300"/>
                  <a:gd name="connsiteY52" fmla="*/ 209550 h 400050"/>
                  <a:gd name="connsiteX53" fmla="*/ 285750 w 495300"/>
                  <a:gd name="connsiteY53" fmla="*/ 209550 h 400050"/>
                  <a:gd name="connsiteX54" fmla="*/ 285750 w 495300"/>
                  <a:gd name="connsiteY54" fmla="*/ 285750 h 400050"/>
                  <a:gd name="connsiteX55" fmla="*/ 209550 w 495300"/>
                  <a:gd name="connsiteY55" fmla="*/ 285750 h 400050"/>
                  <a:gd name="connsiteX56" fmla="*/ 209550 w 495300"/>
                  <a:gd name="connsiteY56" fmla="*/ 304800 h 400050"/>
                  <a:gd name="connsiteX57" fmla="*/ 285750 w 495300"/>
                  <a:gd name="connsiteY57" fmla="*/ 304800 h 400050"/>
                  <a:gd name="connsiteX58" fmla="*/ 285750 w 495300"/>
                  <a:gd name="connsiteY58" fmla="*/ 381000 h 400050"/>
                  <a:gd name="connsiteX59" fmla="*/ 209550 w 495300"/>
                  <a:gd name="connsiteY59" fmla="*/ 381000 h 400050"/>
                  <a:gd name="connsiteX60" fmla="*/ 114300 w 495300"/>
                  <a:gd name="connsiteY60" fmla="*/ 19050 h 400050"/>
                  <a:gd name="connsiteX61" fmla="*/ 190500 w 495300"/>
                  <a:gd name="connsiteY61" fmla="*/ 19050 h 400050"/>
                  <a:gd name="connsiteX62" fmla="*/ 190500 w 495300"/>
                  <a:gd name="connsiteY62" fmla="*/ 95250 h 400050"/>
                  <a:gd name="connsiteX63" fmla="*/ 114300 w 495300"/>
                  <a:gd name="connsiteY63" fmla="*/ 95250 h 400050"/>
                  <a:gd name="connsiteX64" fmla="*/ 114300 w 495300"/>
                  <a:gd name="connsiteY64" fmla="*/ 114300 h 400050"/>
                  <a:gd name="connsiteX65" fmla="*/ 190500 w 495300"/>
                  <a:gd name="connsiteY65" fmla="*/ 114300 h 400050"/>
                  <a:gd name="connsiteX66" fmla="*/ 190500 w 495300"/>
                  <a:gd name="connsiteY66" fmla="*/ 190500 h 400050"/>
                  <a:gd name="connsiteX67" fmla="*/ 114300 w 495300"/>
                  <a:gd name="connsiteY67" fmla="*/ 190500 h 400050"/>
                  <a:gd name="connsiteX68" fmla="*/ 114300 w 495300"/>
                  <a:gd name="connsiteY68" fmla="*/ 209550 h 400050"/>
                  <a:gd name="connsiteX69" fmla="*/ 190500 w 495300"/>
                  <a:gd name="connsiteY69" fmla="*/ 209550 h 400050"/>
                  <a:gd name="connsiteX70" fmla="*/ 190500 w 495300"/>
                  <a:gd name="connsiteY70" fmla="*/ 285750 h 400050"/>
                  <a:gd name="connsiteX71" fmla="*/ 114300 w 495300"/>
                  <a:gd name="connsiteY71" fmla="*/ 285750 h 400050"/>
                  <a:gd name="connsiteX72" fmla="*/ 114300 w 495300"/>
                  <a:gd name="connsiteY72" fmla="*/ 304800 h 400050"/>
                  <a:gd name="connsiteX73" fmla="*/ 190500 w 495300"/>
                  <a:gd name="connsiteY73" fmla="*/ 304800 h 400050"/>
                  <a:gd name="connsiteX74" fmla="*/ 190500 w 495300"/>
                  <a:gd name="connsiteY74" fmla="*/ 381000 h 400050"/>
                  <a:gd name="connsiteX75" fmla="*/ 114300 w 495300"/>
                  <a:gd name="connsiteY75" fmla="*/ 3810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95300" h="400050">
                    <a:moveTo>
                      <a:pt x="95250" y="95250"/>
                    </a:moveTo>
                    <a:lnTo>
                      <a:pt x="0" y="95250"/>
                    </a:lnTo>
                    <a:lnTo>
                      <a:pt x="0" y="400050"/>
                    </a:lnTo>
                    <a:lnTo>
                      <a:pt x="304800" y="400050"/>
                    </a:lnTo>
                    <a:lnTo>
                      <a:pt x="304800" y="304800"/>
                    </a:lnTo>
                    <a:lnTo>
                      <a:pt x="495300" y="304800"/>
                    </a:lnTo>
                    <a:lnTo>
                      <a:pt x="495300" y="0"/>
                    </a:lnTo>
                    <a:lnTo>
                      <a:pt x="95250" y="0"/>
                    </a:lnTo>
                    <a:close/>
                    <a:moveTo>
                      <a:pt x="95250" y="381000"/>
                    </a:moveTo>
                    <a:lnTo>
                      <a:pt x="19050" y="381000"/>
                    </a:lnTo>
                    <a:lnTo>
                      <a:pt x="19050" y="304800"/>
                    </a:lnTo>
                    <a:lnTo>
                      <a:pt x="95250" y="304800"/>
                    </a:lnTo>
                    <a:close/>
                    <a:moveTo>
                      <a:pt x="95250" y="285750"/>
                    </a:moveTo>
                    <a:lnTo>
                      <a:pt x="19050" y="285750"/>
                    </a:lnTo>
                    <a:lnTo>
                      <a:pt x="19050" y="209550"/>
                    </a:lnTo>
                    <a:lnTo>
                      <a:pt x="95250" y="209550"/>
                    </a:lnTo>
                    <a:close/>
                    <a:moveTo>
                      <a:pt x="95250" y="190500"/>
                    </a:moveTo>
                    <a:lnTo>
                      <a:pt x="19050" y="190500"/>
                    </a:lnTo>
                    <a:lnTo>
                      <a:pt x="19050" y="114300"/>
                    </a:lnTo>
                    <a:lnTo>
                      <a:pt x="95250" y="114300"/>
                    </a:lnTo>
                    <a:close/>
                    <a:moveTo>
                      <a:pt x="400050" y="19050"/>
                    </a:moveTo>
                    <a:lnTo>
                      <a:pt x="476250" y="19050"/>
                    </a:lnTo>
                    <a:lnTo>
                      <a:pt x="476250" y="95250"/>
                    </a:lnTo>
                    <a:lnTo>
                      <a:pt x="400050" y="95250"/>
                    </a:lnTo>
                    <a:close/>
                    <a:moveTo>
                      <a:pt x="400050" y="114300"/>
                    </a:moveTo>
                    <a:lnTo>
                      <a:pt x="476250" y="114300"/>
                    </a:lnTo>
                    <a:lnTo>
                      <a:pt x="476250" y="190500"/>
                    </a:lnTo>
                    <a:lnTo>
                      <a:pt x="400050" y="190500"/>
                    </a:lnTo>
                    <a:close/>
                    <a:moveTo>
                      <a:pt x="400050" y="209550"/>
                    </a:moveTo>
                    <a:lnTo>
                      <a:pt x="476250" y="209550"/>
                    </a:lnTo>
                    <a:lnTo>
                      <a:pt x="476250" y="285750"/>
                    </a:lnTo>
                    <a:lnTo>
                      <a:pt x="400050" y="285750"/>
                    </a:lnTo>
                    <a:close/>
                    <a:moveTo>
                      <a:pt x="304800" y="19050"/>
                    </a:moveTo>
                    <a:lnTo>
                      <a:pt x="381000" y="19050"/>
                    </a:lnTo>
                    <a:lnTo>
                      <a:pt x="381000" y="95250"/>
                    </a:lnTo>
                    <a:lnTo>
                      <a:pt x="304800" y="95250"/>
                    </a:lnTo>
                    <a:close/>
                    <a:moveTo>
                      <a:pt x="304800" y="114300"/>
                    </a:moveTo>
                    <a:lnTo>
                      <a:pt x="381000" y="114300"/>
                    </a:lnTo>
                    <a:lnTo>
                      <a:pt x="381000" y="190500"/>
                    </a:lnTo>
                    <a:lnTo>
                      <a:pt x="304800" y="190500"/>
                    </a:lnTo>
                    <a:close/>
                    <a:moveTo>
                      <a:pt x="304800" y="209550"/>
                    </a:moveTo>
                    <a:lnTo>
                      <a:pt x="381000" y="209550"/>
                    </a:lnTo>
                    <a:lnTo>
                      <a:pt x="381000" y="285750"/>
                    </a:lnTo>
                    <a:lnTo>
                      <a:pt x="304800" y="285750"/>
                    </a:lnTo>
                    <a:close/>
                    <a:moveTo>
                      <a:pt x="209550" y="19050"/>
                    </a:moveTo>
                    <a:lnTo>
                      <a:pt x="285750" y="19050"/>
                    </a:lnTo>
                    <a:lnTo>
                      <a:pt x="285750" y="95250"/>
                    </a:lnTo>
                    <a:lnTo>
                      <a:pt x="209550" y="95250"/>
                    </a:lnTo>
                    <a:close/>
                    <a:moveTo>
                      <a:pt x="209550" y="114300"/>
                    </a:moveTo>
                    <a:lnTo>
                      <a:pt x="285750" y="114300"/>
                    </a:lnTo>
                    <a:lnTo>
                      <a:pt x="285750" y="190500"/>
                    </a:lnTo>
                    <a:lnTo>
                      <a:pt x="209550" y="190500"/>
                    </a:lnTo>
                    <a:close/>
                    <a:moveTo>
                      <a:pt x="209550" y="209550"/>
                    </a:moveTo>
                    <a:lnTo>
                      <a:pt x="285750" y="209550"/>
                    </a:lnTo>
                    <a:lnTo>
                      <a:pt x="285750" y="285750"/>
                    </a:lnTo>
                    <a:lnTo>
                      <a:pt x="209550" y="285750"/>
                    </a:lnTo>
                    <a:close/>
                    <a:moveTo>
                      <a:pt x="209550" y="304800"/>
                    </a:moveTo>
                    <a:lnTo>
                      <a:pt x="285750" y="304800"/>
                    </a:lnTo>
                    <a:lnTo>
                      <a:pt x="285750" y="381000"/>
                    </a:lnTo>
                    <a:lnTo>
                      <a:pt x="209550" y="381000"/>
                    </a:lnTo>
                    <a:close/>
                    <a:moveTo>
                      <a:pt x="114300" y="19050"/>
                    </a:moveTo>
                    <a:lnTo>
                      <a:pt x="190500" y="19050"/>
                    </a:lnTo>
                    <a:lnTo>
                      <a:pt x="190500" y="95250"/>
                    </a:lnTo>
                    <a:lnTo>
                      <a:pt x="114300" y="95250"/>
                    </a:lnTo>
                    <a:close/>
                    <a:moveTo>
                      <a:pt x="114300" y="114300"/>
                    </a:moveTo>
                    <a:lnTo>
                      <a:pt x="190500" y="114300"/>
                    </a:lnTo>
                    <a:lnTo>
                      <a:pt x="190500" y="190500"/>
                    </a:lnTo>
                    <a:lnTo>
                      <a:pt x="114300" y="190500"/>
                    </a:lnTo>
                    <a:close/>
                    <a:moveTo>
                      <a:pt x="114300" y="209550"/>
                    </a:moveTo>
                    <a:lnTo>
                      <a:pt x="190500" y="209550"/>
                    </a:lnTo>
                    <a:lnTo>
                      <a:pt x="190500" y="285750"/>
                    </a:lnTo>
                    <a:lnTo>
                      <a:pt x="114300" y="285750"/>
                    </a:lnTo>
                    <a:close/>
                    <a:moveTo>
                      <a:pt x="114300" y="304800"/>
                    </a:moveTo>
                    <a:lnTo>
                      <a:pt x="190500" y="304800"/>
                    </a:lnTo>
                    <a:lnTo>
                      <a:pt x="190500" y="381000"/>
                    </a:lnTo>
                    <a:lnTo>
                      <a:pt x="114300" y="381000"/>
                    </a:lnTo>
                    <a:close/>
                  </a:path>
                </a:pathLst>
              </a:custGeom>
              <a:solidFill>
                <a:schemeClr val="accent3"/>
              </a:solidFill>
              <a:ln w="9525" cap="flat">
                <a:noFill/>
                <a:prstDash val="solid"/>
                <a:miter/>
              </a:ln>
            </p:spPr>
            <p:txBody>
              <a:bodyPr rtlCol="0" anchor="ctr"/>
              <a:lstStyle/>
              <a:p>
                <a:endParaRPr lang="en-US"/>
              </a:p>
            </p:txBody>
          </p:sp>
        </p:grpSp>
        <p:sp>
          <p:nvSpPr>
            <p:cNvPr id="10" name="Freeform: Shape 9">
              <a:extLst>
                <a:ext uri="{FF2B5EF4-FFF2-40B4-BE49-F238E27FC236}">
                  <a16:creationId xmlns:a16="http://schemas.microsoft.com/office/drawing/2014/main" id="{379A028A-026B-4624-816F-361E60CF01A9}"/>
                </a:ext>
              </a:extLst>
            </p:cNvPr>
            <p:cNvSpPr/>
            <p:nvPr/>
          </p:nvSpPr>
          <p:spPr>
            <a:xfrm>
              <a:off x="1961727" y="2961399"/>
              <a:ext cx="357241" cy="357241"/>
            </a:xfrm>
            <a:custGeom>
              <a:avLst/>
              <a:gdLst>
                <a:gd name="connsiteX0" fmla="*/ 357242 w 357241"/>
                <a:gd name="connsiteY0" fmla="*/ 178621 h 357241"/>
                <a:gd name="connsiteX1" fmla="*/ 178621 w 357241"/>
                <a:gd name="connsiteY1" fmla="*/ 357242 h 357241"/>
                <a:gd name="connsiteX2" fmla="*/ 0 w 357241"/>
                <a:gd name="connsiteY2" fmla="*/ 178621 h 357241"/>
                <a:gd name="connsiteX3" fmla="*/ 178621 w 357241"/>
                <a:gd name="connsiteY3" fmla="*/ 0 h 357241"/>
                <a:gd name="connsiteX4" fmla="*/ 357242 w 357241"/>
                <a:gd name="connsiteY4" fmla="*/ 178621 h 357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1" h="357241">
                  <a:moveTo>
                    <a:pt x="357242" y="178621"/>
                  </a:moveTo>
                  <a:cubicBezTo>
                    <a:pt x="357242" y="277270"/>
                    <a:pt x="277270" y="357242"/>
                    <a:pt x="178621" y="357242"/>
                  </a:cubicBezTo>
                  <a:cubicBezTo>
                    <a:pt x="79971" y="357242"/>
                    <a:pt x="0" y="277270"/>
                    <a:pt x="0" y="178621"/>
                  </a:cubicBezTo>
                  <a:cubicBezTo>
                    <a:pt x="0" y="79971"/>
                    <a:pt x="79971" y="0"/>
                    <a:pt x="178621" y="0"/>
                  </a:cubicBezTo>
                  <a:cubicBezTo>
                    <a:pt x="277270" y="0"/>
                    <a:pt x="357242" y="79971"/>
                    <a:pt x="357242" y="178621"/>
                  </a:cubicBezTo>
                  <a:close/>
                </a:path>
              </a:pathLst>
            </a:custGeom>
            <a:solidFill>
              <a:srgbClr val="7B83EB"/>
            </a:solidFill>
            <a:ln w="637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66CBDF-83E1-42D9-A23D-7582B1A036F6}"/>
                </a:ext>
              </a:extLst>
            </p:cNvPr>
            <p:cNvSpPr/>
            <p:nvPr/>
          </p:nvSpPr>
          <p:spPr>
            <a:xfrm>
              <a:off x="1834141" y="3369675"/>
              <a:ext cx="612414" cy="663448"/>
            </a:xfrm>
            <a:custGeom>
              <a:avLst/>
              <a:gdLst>
                <a:gd name="connsiteX0" fmla="*/ 561380 w 612414"/>
                <a:gd name="connsiteY0" fmla="*/ 0 h 663448"/>
                <a:gd name="connsiteX1" fmla="*/ 51035 w 612414"/>
                <a:gd name="connsiteY1" fmla="*/ 0 h 663448"/>
                <a:gd name="connsiteX2" fmla="*/ 0 w 612414"/>
                <a:gd name="connsiteY2" fmla="*/ 51035 h 663448"/>
                <a:gd name="connsiteX3" fmla="*/ 0 w 612414"/>
                <a:gd name="connsiteY3" fmla="*/ 357242 h 663448"/>
                <a:gd name="connsiteX4" fmla="*/ 306207 w 612414"/>
                <a:gd name="connsiteY4" fmla="*/ 663449 h 663448"/>
                <a:gd name="connsiteX5" fmla="*/ 612414 w 612414"/>
                <a:gd name="connsiteY5" fmla="*/ 357242 h 663448"/>
                <a:gd name="connsiteX6" fmla="*/ 612414 w 612414"/>
                <a:gd name="connsiteY6" fmla="*/ 51035 h 663448"/>
                <a:gd name="connsiteX7" fmla="*/ 561380 w 612414"/>
                <a:gd name="connsiteY7" fmla="*/ 0 h 66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414" h="663448">
                  <a:moveTo>
                    <a:pt x="561380" y="0"/>
                  </a:moveTo>
                  <a:lnTo>
                    <a:pt x="51035" y="0"/>
                  </a:lnTo>
                  <a:cubicBezTo>
                    <a:pt x="22966" y="0"/>
                    <a:pt x="0" y="22966"/>
                    <a:pt x="0" y="51035"/>
                  </a:cubicBezTo>
                  <a:lnTo>
                    <a:pt x="0" y="357242"/>
                  </a:lnTo>
                  <a:cubicBezTo>
                    <a:pt x="0" y="526294"/>
                    <a:pt x="137155" y="663449"/>
                    <a:pt x="306207" y="663449"/>
                  </a:cubicBezTo>
                  <a:cubicBezTo>
                    <a:pt x="475259" y="663449"/>
                    <a:pt x="612414" y="526294"/>
                    <a:pt x="612414" y="357242"/>
                  </a:cubicBezTo>
                  <a:lnTo>
                    <a:pt x="612414" y="51035"/>
                  </a:lnTo>
                  <a:cubicBezTo>
                    <a:pt x="612414" y="22966"/>
                    <a:pt x="589449" y="0"/>
                    <a:pt x="561380" y="0"/>
                  </a:cubicBezTo>
                  <a:close/>
                </a:path>
              </a:pathLst>
            </a:custGeom>
            <a:solidFill>
              <a:srgbClr val="7B83EB"/>
            </a:solidFill>
            <a:ln w="6373"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DF338C7C-00BE-410A-9EED-B945A240E699}"/>
              </a:ext>
            </a:extLst>
          </p:cNvPr>
          <p:cNvGrpSpPr/>
          <p:nvPr/>
        </p:nvGrpSpPr>
        <p:grpSpPr>
          <a:xfrm>
            <a:off x="9360488" y="3038181"/>
            <a:ext cx="1458055" cy="914400"/>
            <a:chOff x="9216265" y="3038181"/>
            <a:chExt cx="1458055" cy="914400"/>
          </a:xfrm>
        </p:grpSpPr>
        <p:pic>
          <p:nvPicPr>
            <p:cNvPr id="60" name="Graphic 59" descr="Stopwatch">
              <a:extLst>
                <a:ext uri="{FF2B5EF4-FFF2-40B4-BE49-F238E27FC236}">
                  <a16:creationId xmlns:a16="http://schemas.microsoft.com/office/drawing/2014/main" id="{1EDD7153-1A8D-4AF0-ADCA-0FD352C6A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9920" y="3038181"/>
              <a:ext cx="914400" cy="914400"/>
            </a:xfrm>
            <a:prstGeom prst="rect">
              <a:avLst/>
            </a:prstGeom>
          </p:spPr>
        </p:pic>
        <p:grpSp>
          <p:nvGrpSpPr>
            <p:cNvPr id="35" name="Graphic 33">
              <a:extLst>
                <a:ext uri="{FF2B5EF4-FFF2-40B4-BE49-F238E27FC236}">
                  <a16:creationId xmlns:a16="http://schemas.microsoft.com/office/drawing/2014/main" id="{D40A4F91-4B5D-42BB-8185-AD80E97578AF}"/>
                </a:ext>
              </a:extLst>
            </p:cNvPr>
            <p:cNvGrpSpPr/>
            <p:nvPr/>
          </p:nvGrpSpPr>
          <p:grpSpPr>
            <a:xfrm>
              <a:off x="9216265" y="3099256"/>
              <a:ext cx="797685" cy="712824"/>
              <a:chOff x="5322887" y="2697162"/>
              <a:chExt cx="1790700" cy="1600200"/>
            </a:xfrm>
          </p:grpSpPr>
          <p:grpSp>
            <p:nvGrpSpPr>
              <p:cNvPr id="36" name="Graphic 33">
                <a:extLst>
                  <a:ext uri="{FF2B5EF4-FFF2-40B4-BE49-F238E27FC236}">
                    <a16:creationId xmlns:a16="http://schemas.microsoft.com/office/drawing/2014/main" id="{D40A4F91-4B5D-42BB-8185-AD80E97578AF}"/>
                  </a:ext>
                </a:extLst>
              </p:cNvPr>
              <p:cNvGrpSpPr/>
              <p:nvPr/>
            </p:nvGrpSpPr>
            <p:grpSpPr>
              <a:xfrm>
                <a:off x="5818187" y="2697162"/>
                <a:ext cx="1295400" cy="1600200"/>
                <a:chOff x="5818187" y="2697162"/>
                <a:chExt cx="1295400" cy="1600200"/>
              </a:xfrm>
              <a:solidFill>
                <a:srgbClr val="7B83EB"/>
              </a:solidFill>
            </p:grpSpPr>
            <p:sp>
              <p:nvSpPr>
                <p:cNvPr id="37" name="Freeform: Shape 36">
                  <a:extLst>
                    <a:ext uri="{FF2B5EF4-FFF2-40B4-BE49-F238E27FC236}">
                      <a16:creationId xmlns:a16="http://schemas.microsoft.com/office/drawing/2014/main" id="{6B507584-1AC5-443D-80E7-64D9120F3553}"/>
                    </a:ext>
                  </a:extLst>
                </p:cNvPr>
                <p:cNvSpPr/>
                <p:nvPr/>
              </p:nvSpPr>
              <p:spPr>
                <a:xfrm>
                  <a:off x="5818187" y="3306762"/>
                  <a:ext cx="1295400" cy="990600"/>
                </a:xfrm>
                <a:custGeom>
                  <a:avLst/>
                  <a:gdLst>
                    <a:gd name="connsiteX0" fmla="*/ 1217295 w 1295400"/>
                    <a:gd name="connsiteY0" fmla="*/ 0 h 990600"/>
                    <a:gd name="connsiteX1" fmla="*/ 76200 w 1295400"/>
                    <a:gd name="connsiteY1" fmla="*/ 0 h 990600"/>
                    <a:gd name="connsiteX2" fmla="*/ 0 w 1295400"/>
                    <a:gd name="connsiteY2" fmla="*/ 76200 h 990600"/>
                    <a:gd name="connsiteX3" fmla="*/ 0 w 1295400"/>
                    <a:gd name="connsiteY3" fmla="*/ 533400 h 990600"/>
                    <a:gd name="connsiteX4" fmla="*/ 457200 w 1295400"/>
                    <a:gd name="connsiteY4" fmla="*/ 990600 h 990600"/>
                    <a:gd name="connsiteX5" fmla="*/ 871538 w 1295400"/>
                    <a:gd name="connsiteY5" fmla="*/ 726758 h 990600"/>
                    <a:gd name="connsiteX6" fmla="*/ 1009650 w 1295400"/>
                    <a:gd name="connsiteY6" fmla="*/ 762000 h 990600"/>
                    <a:gd name="connsiteX7" fmla="*/ 1295400 w 1295400"/>
                    <a:gd name="connsiteY7" fmla="*/ 476250 h 990600"/>
                    <a:gd name="connsiteX8" fmla="*/ 1295400 w 1295400"/>
                    <a:gd name="connsiteY8" fmla="*/ 78105 h 990600"/>
                    <a:gd name="connsiteX9" fmla="*/ 1217295 w 1295400"/>
                    <a:gd name="connsiteY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400" h="990600">
                      <a:moveTo>
                        <a:pt x="1217295" y="0"/>
                      </a:moveTo>
                      <a:lnTo>
                        <a:pt x="76200" y="0"/>
                      </a:lnTo>
                      <a:cubicBezTo>
                        <a:pt x="34290" y="0"/>
                        <a:pt x="0" y="34290"/>
                        <a:pt x="0" y="76200"/>
                      </a:cubicBezTo>
                      <a:lnTo>
                        <a:pt x="0" y="533400"/>
                      </a:lnTo>
                      <a:cubicBezTo>
                        <a:pt x="0" y="785813"/>
                        <a:pt x="204788" y="990600"/>
                        <a:pt x="457200" y="990600"/>
                      </a:cubicBezTo>
                      <a:cubicBezTo>
                        <a:pt x="641033" y="990600"/>
                        <a:pt x="799147" y="882968"/>
                        <a:pt x="871538" y="726758"/>
                      </a:cubicBezTo>
                      <a:cubicBezTo>
                        <a:pt x="912495" y="749618"/>
                        <a:pt x="959168" y="762000"/>
                        <a:pt x="1009650" y="762000"/>
                      </a:cubicBezTo>
                      <a:cubicBezTo>
                        <a:pt x="1167765" y="762000"/>
                        <a:pt x="1295400" y="634365"/>
                        <a:pt x="1295400" y="476250"/>
                      </a:cubicBezTo>
                      <a:lnTo>
                        <a:pt x="1295400" y="78105"/>
                      </a:lnTo>
                      <a:cubicBezTo>
                        <a:pt x="1295400" y="35242"/>
                        <a:pt x="1260158" y="0"/>
                        <a:pt x="1217295" y="0"/>
                      </a:cubicBezTo>
                      <a:close/>
                    </a:path>
                  </a:pathLst>
                </a:custGeom>
                <a:solidFill>
                  <a:srgbClr val="7B83EB"/>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0B9CAF5-B105-4C50-9FAB-AEC2D27DE47B}"/>
                    </a:ext>
                  </a:extLst>
                </p:cNvPr>
                <p:cNvSpPr/>
                <p:nvPr/>
              </p:nvSpPr>
              <p:spPr>
                <a:xfrm>
                  <a:off x="6637337" y="2849562"/>
                  <a:ext cx="381000" cy="381000"/>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solidFill>
                  <a:srgbClr val="7B83EB"/>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38C7FF-75AB-47C1-A849-7BB72468BAFB}"/>
                    </a:ext>
                  </a:extLst>
                </p:cNvPr>
                <p:cNvSpPr/>
                <p:nvPr/>
              </p:nvSpPr>
              <p:spPr>
                <a:xfrm>
                  <a:off x="6008687" y="2697162"/>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7B83EB"/>
                </a:solidFill>
                <a:ln w="9525" cap="flat">
                  <a:noFill/>
                  <a:prstDash val="solid"/>
                  <a:miter/>
                </a:ln>
              </p:spPr>
              <p:txBody>
                <a:bodyPr rtlCol="0" anchor="ctr"/>
                <a:lstStyle/>
                <a:p>
                  <a:endParaRPr lang="en-US"/>
                </a:p>
              </p:txBody>
            </p:sp>
          </p:grpSp>
          <p:sp>
            <p:nvSpPr>
              <p:cNvPr id="40" name="Freeform: Shape 39">
                <a:extLst>
                  <a:ext uri="{FF2B5EF4-FFF2-40B4-BE49-F238E27FC236}">
                    <a16:creationId xmlns:a16="http://schemas.microsoft.com/office/drawing/2014/main" id="{2CA1E592-BD6D-49C8-9552-DF6F9573C3E3}"/>
                  </a:ext>
                </a:extLst>
              </p:cNvPr>
              <p:cNvSpPr/>
              <p:nvPr/>
            </p:nvSpPr>
            <p:spPr>
              <a:xfrm>
                <a:off x="6541134" y="3306762"/>
                <a:ext cx="572452" cy="762000"/>
              </a:xfrm>
              <a:custGeom>
                <a:avLst/>
                <a:gdLst>
                  <a:gd name="connsiteX0" fmla="*/ 286703 w 572452"/>
                  <a:gd name="connsiteY0" fmla="*/ 762000 h 762000"/>
                  <a:gd name="connsiteX1" fmla="*/ 286703 w 572452"/>
                  <a:gd name="connsiteY1" fmla="*/ 762000 h 762000"/>
                  <a:gd name="connsiteX2" fmla="*/ 572453 w 572452"/>
                  <a:gd name="connsiteY2" fmla="*/ 476250 h 762000"/>
                  <a:gd name="connsiteX3" fmla="*/ 572453 w 572452"/>
                  <a:gd name="connsiteY3" fmla="*/ 78105 h 762000"/>
                  <a:gd name="connsiteX4" fmla="*/ 494348 w 572452"/>
                  <a:gd name="connsiteY4" fmla="*/ 0 h 762000"/>
                  <a:gd name="connsiteX5" fmla="*/ 40957 w 572452"/>
                  <a:gd name="connsiteY5" fmla="*/ 0 h 762000"/>
                  <a:gd name="connsiteX6" fmla="*/ 0 w 572452"/>
                  <a:gd name="connsiteY6" fmla="*/ 40958 h 762000"/>
                  <a:gd name="connsiteX7" fmla="*/ 0 w 572452"/>
                  <a:gd name="connsiteY7" fmla="*/ 476250 h 762000"/>
                  <a:gd name="connsiteX8" fmla="*/ 286703 w 572452"/>
                  <a:gd name="connsiteY8"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 h="762000">
                    <a:moveTo>
                      <a:pt x="286703" y="762000"/>
                    </a:moveTo>
                    <a:lnTo>
                      <a:pt x="286703" y="762000"/>
                    </a:lnTo>
                    <a:cubicBezTo>
                      <a:pt x="444818" y="762000"/>
                      <a:pt x="572453" y="634365"/>
                      <a:pt x="572453" y="476250"/>
                    </a:cubicBezTo>
                    <a:lnTo>
                      <a:pt x="572453" y="78105"/>
                    </a:lnTo>
                    <a:cubicBezTo>
                      <a:pt x="572453" y="35242"/>
                      <a:pt x="537210" y="0"/>
                      <a:pt x="494348" y="0"/>
                    </a:cubicBezTo>
                    <a:lnTo>
                      <a:pt x="40957" y="0"/>
                    </a:lnTo>
                    <a:cubicBezTo>
                      <a:pt x="18098" y="0"/>
                      <a:pt x="0" y="18098"/>
                      <a:pt x="0" y="40958"/>
                    </a:cubicBezTo>
                    <a:lnTo>
                      <a:pt x="0" y="476250"/>
                    </a:lnTo>
                    <a:cubicBezTo>
                      <a:pt x="952" y="634365"/>
                      <a:pt x="128587" y="762000"/>
                      <a:pt x="286703" y="762000"/>
                    </a:cubicBezTo>
                    <a:close/>
                  </a:path>
                </a:pathLst>
              </a:custGeom>
              <a:solidFill>
                <a:srgbClr val="5059C9"/>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17F1D41-FBFB-4CCF-8350-52F1737083C8}"/>
                  </a:ext>
                </a:extLst>
              </p:cNvPr>
              <p:cNvSpPr/>
              <p:nvPr/>
            </p:nvSpPr>
            <p:spPr>
              <a:xfrm>
                <a:off x="6637337" y="2849562"/>
                <a:ext cx="381000" cy="381000"/>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solidFill>
                <a:srgbClr val="5059C9"/>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0CF8120-3ECD-46AA-9538-29B529E8BD1C}"/>
                  </a:ext>
                </a:extLst>
              </p:cNvPr>
              <p:cNvSpPr/>
              <p:nvPr/>
            </p:nvSpPr>
            <p:spPr>
              <a:xfrm>
                <a:off x="6008687" y="2697162"/>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7B83E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4A6A176-9B8D-4364-9BBC-F42F77A01EBA}"/>
                  </a:ext>
                </a:extLst>
              </p:cNvPr>
              <p:cNvSpPr/>
              <p:nvPr/>
            </p:nvSpPr>
            <p:spPr>
              <a:xfrm>
                <a:off x="5818187" y="3306762"/>
                <a:ext cx="914400" cy="990600"/>
              </a:xfrm>
              <a:custGeom>
                <a:avLst/>
                <a:gdLst>
                  <a:gd name="connsiteX0" fmla="*/ 838200 w 914400"/>
                  <a:gd name="connsiteY0" fmla="*/ 0 h 990600"/>
                  <a:gd name="connsiteX1" fmla="*/ 76200 w 914400"/>
                  <a:gd name="connsiteY1" fmla="*/ 0 h 990600"/>
                  <a:gd name="connsiteX2" fmla="*/ 0 w 914400"/>
                  <a:gd name="connsiteY2" fmla="*/ 76200 h 990600"/>
                  <a:gd name="connsiteX3" fmla="*/ 0 w 914400"/>
                  <a:gd name="connsiteY3" fmla="*/ 533400 h 990600"/>
                  <a:gd name="connsiteX4" fmla="*/ 457200 w 914400"/>
                  <a:gd name="connsiteY4" fmla="*/ 990600 h 990600"/>
                  <a:gd name="connsiteX5" fmla="*/ 914400 w 914400"/>
                  <a:gd name="connsiteY5" fmla="*/ 533400 h 990600"/>
                  <a:gd name="connsiteX6" fmla="*/ 914400 w 914400"/>
                  <a:gd name="connsiteY6" fmla="*/ 76200 h 990600"/>
                  <a:gd name="connsiteX7" fmla="*/ 838200 w 914400"/>
                  <a:gd name="connsiteY7"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990600">
                    <a:moveTo>
                      <a:pt x="838200" y="0"/>
                    </a:moveTo>
                    <a:lnTo>
                      <a:pt x="76200" y="0"/>
                    </a:lnTo>
                    <a:cubicBezTo>
                      <a:pt x="34290" y="0"/>
                      <a:pt x="0" y="34290"/>
                      <a:pt x="0" y="76200"/>
                    </a:cubicBezTo>
                    <a:lnTo>
                      <a:pt x="0" y="533400"/>
                    </a:lnTo>
                    <a:cubicBezTo>
                      <a:pt x="0" y="785813"/>
                      <a:pt x="204788" y="990600"/>
                      <a:pt x="457200" y="990600"/>
                    </a:cubicBezTo>
                    <a:cubicBezTo>
                      <a:pt x="709613" y="990600"/>
                      <a:pt x="914400" y="785813"/>
                      <a:pt x="914400" y="533400"/>
                    </a:cubicBezTo>
                    <a:lnTo>
                      <a:pt x="914400" y="76200"/>
                    </a:lnTo>
                    <a:cubicBezTo>
                      <a:pt x="914400" y="34290"/>
                      <a:pt x="880110" y="0"/>
                      <a:pt x="838200" y="0"/>
                    </a:cubicBezTo>
                    <a:close/>
                  </a:path>
                </a:pathLst>
              </a:custGeom>
              <a:solidFill>
                <a:srgbClr val="7B83EB"/>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7F4EA4D-E9D3-43F5-AE08-285612A33D10}"/>
                  </a:ext>
                </a:extLst>
              </p:cNvPr>
              <p:cNvSpPr/>
              <p:nvPr/>
            </p:nvSpPr>
            <p:spPr>
              <a:xfrm>
                <a:off x="5818187" y="3306762"/>
                <a:ext cx="914400" cy="990600"/>
              </a:xfrm>
              <a:custGeom>
                <a:avLst/>
                <a:gdLst>
                  <a:gd name="connsiteX0" fmla="*/ 838200 w 914400"/>
                  <a:gd name="connsiteY0" fmla="*/ 0 h 990600"/>
                  <a:gd name="connsiteX1" fmla="*/ 76200 w 914400"/>
                  <a:gd name="connsiteY1" fmla="*/ 0 h 990600"/>
                  <a:gd name="connsiteX2" fmla="*/ 0 w 914400"/>
                  <a:gd name="connsiteY2" fmla="*/ 76200 h 990600"/>
                  <a:gd name="connsiteX3" fmla="*/ 0 w 914400"/>
                  <a:gd name="connsiteY3" fmla="*/ 533400 h 990600"/>
                  <a:gd name="connsiteX4" fmla="*/ 457200 w 914400"/>
                  <a:gd name="connsiteY4" fmla="*/ 990600 h 990600"/>
                  <a:gd name="connsiteX5" fmla="*/ 914400 w 914400"/>
                  <a:gd name="connsiteY5" fmla="*/ 533400 h 990600"/>
                  <a:gd name="connsiteX6" fmla="*/ 914400 w 914400"/>
                  <a:gd name="connsiteY6" fmla="*/ 76200 h 990600"/>
                  <a:gd name="connsiteX7" fmla="*/ 838200 w 914400"/>
                  <a:gd name="connsiteY7"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990600">
                    <a:moveTo>
                      <a:pt x="838200" y="0"/>
                    </a:moveTo>
                    <a:lnTo>
                      <a:pt x="76200" y="0"/>
                    </a:lnTo>
                    <a:cubicBezTo>
                      <a:pt x="34290" y="0"/>
                      <a:pt x="0" y="34290"/>
                      <a:pt x="0" y="76200"/>
                    </a:cubicBezTo>
                    <a:lnTo>
                      <a:pt x="0" y="533400"/>
                    </a:lnTo>
                    <a:cubicBezTo>
                      <a:pt x="0" y="785813"/>
                      <a:pt x="204788" y="990600"/>
                      <a:pt x="457200" y="990600"/>
                    </a:cubicBezTo>
                    <a:cubicBezTo>
                      <a:pt x="709613" y="990600"/>
                      <a:pt x="914400" y="785813"/>
                      <a:pt x="914400" y="533400"/>
                    </a:cubicBezTo>
                    <a:lnTo>
                      <a:pt x="914400" y="76200"/>
                    </a:lnTo>
                    <a:cubicBezTo>
                      <a:pt x="914400" y="34290"/>
                      <a:pt x="880110" y="0"/>
                      <a:pt x="838200" y="0"/>
                    </a:cubicBezTo>
                    <a:close/>
                  </a:path>
                </a:pathLst>
              </a:custGeom>
              <a:solidFill>
                <a:srgbClr val="7B83EB"/>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999F0E6-56EB-4AC3-A3AD-2AEDB33A627F}"/>
                  </a:ext>
                </a:extLst>
              </p:cNvPr>
              <p:cNvSpPr/>
              <p:nvPr/>
            </p:nvSpPr>
            <p:spPr>
              <a:xfrm>
                <a:off x="5322887" y="3040062"/>
                <a:ext cx="914400" cy="914400"/>
              </a:xfrm>
              <a:custGeom>
                <a:avLst/>
                <a:gdLst>
                  <a:gd name="connsiteX0" fmla="*/ 838200 w 914400"/>
                  <a:gd name="connsiteY0" fmla="*/ 914400 h 914400"/>
                  <a:gd name="connsiteX1" fmla="*/ 76200 w 914400"/>
                  <a:gd name="connsiteY1" fmla="*/ 914400 h 914400"/>
                  <a:gd name="connsiteX2" fmla="*/ 0 w 914400"/>
                  <a:gd name="connsiteY2" fmla="*/ 838200 h 914400"/>
                  <a:gd name="connsiteX3" fmla="*/ 0 w 914400"/>
                  <a:gd name="connsiteY3" fmla="*/ 76200 h 914400"/>
                  <a:gd name="connsiteX4" fmla="*/ 76200 w 914400"/>
                  <a:gd name="connsiteY4" fmla="*/ 0 h 914400"/>
                  <a:gd name="connsiteX5" fmla="*/ 838200 w 914400"/>
                  <a:gd name="connsiteY5" fmla="*/ 0 h 914400"/>
                  <a:gd name="connsiteX6" fmla="*/ 914400 w 914400"/>
                  <a:gd name="connsiteY6" fmla="*/ 76200 h 914400"/>
                  <a:gd name="connsiteX7" fmla="*/ 914400 w 914400"/>
                  <a:gd name="connsiteY7" fmla="*/ 838200 h 914400"/>
                  <a:gd name="connsiteX8" fmla="*/ 838200 w 914400"/>
                  <a:gd name="connsiteY8"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14400">
                    <a:moveTo>
                      <a:pt x="838200" y="914400"/>
                    </a:moveTo>
                    <a:lnTo>
                      <a:pt x="76200" y="914400"/>
                    </a:lnTo>
                    <a:cubicBezTo>
                      <a:pt x="34290" y="914400"/>
                      <a:pt x="0" y="880110"/>
                      <a:pt x="0" y="838200"/>
                    </a:cubicBezTo>
                    <a:lnTo>
                      <a:pt x="0" y="76200"/>
                    </a:lnTo>
                    <a:cubicBezTo>
                      <a:pt x="0" y="34290"/>
                      <a:pt x="34290" y="0"/>
                      <a:pt x="76200" y="0"/>
                    </a:cubicBezTo>
                    <a:lnTo>
                      <a:pt x="838200" y="0"/>
                    </a:lnTo>
                    <a:cubicBezTo>
                      <a:pt x="880110" y="0"/>
                      <a:pt x="914400" y="34290"/>
                      <a:pt x="914400" y="76200"/>
                    </a:cubicBezTo>
                    <a:lnTo>
                      <a:pt x="914400" y="838200"/>
                    </a:lnTo>
                    <a:cubicBezTo>
                      <a:pt x="914400" y="880110"/>
                      <a:pt x="880110" y="914400"/>
                      <a:pt x="838200" y="914400"/>
                    </a:cubicBezTo>
                    <a:close/>
                  </a:path>
                </a:pathLst>
              </a:custGeom>
              <a:solidFill>
                <a:srgbClr val="4B53BC"/>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ABE93A0-B25B-43C9-B301-7EB8E07E7668}"/>
                  </a:ext>
                </a:extLst>
              </p:cNvPr>
              <p:cNvSpPr/>
              <p:nvPr/>
            </p:nvSpPr>
            <p:spPr>
              <a:xfrm>
                <a:off x="5579109" y="3249612"/>
                <a:ext cx="401954" cy="495300"/>
              </a:xfrm>
              <a:custGeom>
                <a:avLst/>
                <a:gdLst>
                  <a:gd name="connsiteX0" fmla="*/ 401955 w 401954"/>
                  <a:gd name="connsiteY0" fmla="*/ 80010 h 495300"/>
                  <a:gd name="connsiteX1" fmla="*/ 249555 w 401954"/>
                  <a:gd name="connsiteY1" fmla="*/ 80010 h 495300"/>
                  <a:gd name="connsiteX2" fmla="*/ 249555 w 401954"/>
                  <a:gd name="connsiteY2" fmla="*/ 495300 h 495300"/>
                  <a:gd name="connsiteX3" fmla="*/ 152400 w 401954"/>
                  <a:gd name="connsiteY3" fmla="*/ 495300 h 495300"/>
                  <a:gd name="connsiteX4" fmla="*/ 152400 w 401954"/>
                  <a:gd name="connsiteY4" fmla="*/ 80010 h 495300"/>
                  <a:gd name="connsiteX5" fmla="*/ 0 w 401954"/>
                  <a:gd name="connsiteY5" fmla="*/ 80010 h 495300"/>
                  <a:gd name="connsiteX6" fmla="*/ 0 w 401954"/>
                  <a:gd name="connsiteY6" fmla="*/ 0 h 495300"/>
                  <a:gd name="connsiteX7" fmla="*/ 401003 w 401954"/>
                  <a:gd name="connsiteY7" fmla="*/ 0 h 495300"/>
                  <a:gd name="connsiteX8" fmla="*/ 401003 w 401954"/>
                  <a:gd name="connsiteY8" fmla="*/ 8001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54" h="495300">
                    <a:moveTo>
                      <a:pt x="401955" y="80010"/>
                    </a:moveTo>
                    <a:lnTo>
                      <a:pt x="249555" y="80010"/>
                    </a:lnTo>
                    <a:lnTo>
                      <a:pt x="249555" y="495300"/>
                    </a:lnTo>
                    <a:lnTo>
                      <a:pt x="152400" y="495300"/>
                    </a:lnTo>
                    <a:lnTo>
                      <a:pt x="152400" y="80010"/>
                    </a:lnTo>
                    <a:lnTo>
                      <a:pt x="0" y="80010"/>
                    </a:lnTo>
                    <a:lnTo>
                      <a:pt x="0" y="0"/>
                    </a:lnTo>
                    <a:lnTo>
                      <a:pt x="401003" y="0"/>
                    </a:lnTo>
                    <a:lnTo>
                      <a:pt x="401003" y="80010"/>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9371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D7A4D48-D0F9-D24B-899B-EF0357A8A8D5}"/>
              </a:ext>
            </a:extLst>
          </p:cNvPr>
          <p:cNvSpPr/>
          <p:nvPr/>
        </p:nvSpPr>
        <p:spPr bwMode="auto">
          <a:xfrm>
            <a:off x="882" y="3459163"/>
            <a:ext cx="12434711" cy="3535361"/>
          </a:xfrm>
          <a:prstGeom prst="rect">
            <a:avLst/>
          </a:prstGeom>
          <a:solidFill>
            <a:srgbClr val="D2D2D2">
              <a:alpha val="2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33D3445D-B6BF-4288-B0DD-E5DC796C27D8}"/>
              </a:ext>
            </a:extLst>
          </p:cNvPr>
          <p:cNvSpPr>
            <a:spLocks noGrp="1"/>
          </p:cNvSpPr>
          <p:nvPr>
            <p:ph type="title"/>
          </p:nvPr>
        </p:nvSpPr>
        <p:spPr/>
        <p:txBody>
          <a:bodyPr/>
          <a:lstStyle/>
          <a:p>
            <a:r>
              <a:rPr lang="en-US" dirty="0"/>
              <a:t>Teams yields organization-wide benefits</a:t>
            </a:r>
          </a:p>
        </p:txBody>
      </p:sp>
      <p:sp>
        <p:nvSpPr>
          <p:cNvPr id="4" name="Text Placeholder 3">
            <a:extLst>
              <a:ext uri="{FF2B5EF4-FFF2-40B4-BE49-F238E27FC236}">
                <a16:creationId xmlns:a16="http://schemas.microsoft.com/office/drawing/2014/main" id="{761CA264-AF01-4C4C-A82D-2114B586CD79}"/>
              </a:ext>
            </a:extLst>
          </p:cNvPr>
          <p:cNvSpPr>
            <a:spLocks noGrp="1"/>
          </p:cNvSpPr>
          <p:nvPr>
            <p:ph sz="quarter" idx="12"/>
          </p:nvPr>
        </p:nvSpPr>
        <p:spPr>
          <a:xfrm>
            <a:off x="595915" y="1463669"/>
            <a:ext cx="5316270" cy="1378839"/>
          </a:xfrm>
        </p:spPr>
        <p:txBody>
          <a:bodyPr/>
          <a:lstStyle/>
          <a:p>
            <a:r>
              <a:rPr lang="en-US" sz="1600" dirty="0"/>
              <a:t>Accelerate decision making</a:t>
            </a:r>
          </a:p>
          <a:p>
            <a:r>
              <a:rPr lang="en-US" sz="1600" dirty="0"/>
              <a:t>Reduce the volume of meetings and </a:t>
            </a:r>
            <a:br>
              <a:rPr lang="en-US" sz="1600" dirty="0"/>
            </a:br>
            <a:r>
              <a:rPr lang="en-US" sz="1600" dirty="0"/>
              <a:t>make them more efficient </a:t>
            </a:r>
          </a:p>
          <a:p>
            <a:r>
              <a:rPr lang="en-US" sz="1600" dirty="0"/>
              <a:t>Improve the way people share information</a:t>
            </a:r>
          </a:p>
          <a:p>
            <a:r>
              <a:rPr lang="en-US" sz="1600" dirty="0"/>
              <a:t>Speed up innovation</a:t>
            </a:r>
          </a:p>
        </p:txBody>
      </p:sp>
      <p:sp>
        <p:nvSpPr>
          <p:cNvPr id="5" name="Content Placeholder 4">
            <a:extLst>
              <a:ext uri="{FF2B5EF4-FFF2-40B4-BE49-F238E27FC236}">
                <a16:creationId xmlns:a16="http://schemas.microsoft.com/office/drawing/2014/main" id="{F868663B-4A52-42D8-B49C-49CDCD90B952}"/>
              </a:ext>
            </a:extLst>
          </p:cNvPr>
          <p:cNvSpPr>
            <a:spLocks noGrp="1"/>
          </p:cNvSpPr>
          <p:nvPr>
            <p:ph sz="quarter" idx="13"/>
          </p:nvPr>
        </p:nvSpPr>
        <p:spPr>
          <a:xfrm>
            <a:off x="6517814" y="1463669"/>
            <a:ext cx="5324366" cy="1625060"/>
          </a:xfrm>
        </p:spPr>
        <p:txBody>
          <a:bodyPr/>
          <a:lstStyle/>
          <a:p>
            <a:r>
              <a:rPr lang="en-US" sz="1600" dirty="0"/>
              <a:t>Help people work better together </a:t>
            </a:r>
            <a:br>
              <a:rPr lang="en-US" sz="1600" dirty="0"/>
            </a:br>
            <a:r>
              <a:rPr lang="en-US" sz="1600" dirty="0"/>
              <a:t>with built-in Office 365 apps </a:t>
            </a:r>
          </a:p>
          <a:p>
            <a:r>
              <a:rPr lang="en-US" sz="1600" dirty="0"/>
              <a:t>Enable mobility and productivity at scale</a:t>
            </a:r>
          </a:p>
          <a:p>
            <a:r>
              <a:rPr lang="en-US" sz="1600" dirty="0"/>
              <a:t>Take care of end-to-end security, </a:t>
            </a:r>
            <a:br>
              <a:rPr lang="en-US" sz="1600" dirty="0"/>
            </a:br>
            <a:r>
              <a:rPr lang="en-US" sz="1600" dirty="0"/>
              <a:t>administrative control, and compliance</a:t>
            </a:r>
          </a:p>
          <a:p>
            <a:endParaRPr lang="en-US" sz="1600" dirty="0"/>
          </a:p>
        </p:txBody>
      </p:sp>
      <p:sp>
        <p:nvSpPr>
          <p:cNvPr id="7" name="TextBox 6">
            <a:extLst>
              <a:ext uri="{FF2B5EF4-FFF2-40B4-BE49-F238E27FC236}">
                <a16:creationId xmlns:a16="http://schemas.microsoft.com/office/drawing/2014/main" id="{818CDB5B-5235-3E41-AA75-916FC15248C6}"/>
              </a:ext>
            </a:extLst>
          </p:cNvPr>
          <p:cNvSpPr txBox="1"/>
          <p:nvPr/>
        </p:nvSpPr>
        <p:spPr>
          <a:xfrm>
            <a:off x="802745" y="4411061"/>
            <a:ext cx="2541178" cy="1132345"/>
          </a:xfrm>
          <a:prstGeom prst="rect">
            <a:avLst/>
          </a:prstGeom>
          <a:noFill/>
        </p:spPr>
        <p:txBody>
          <a:bodyPr wrap="none" lIns="0" tIns="0" rIns="0" bIns="0" rtlCol="0">
            <a:spAutoFit/>
          </a:bodyPr>
          <a:lstStyle>
            <a:defPPr>
              <a:defRPr lang="en-US"/>
            </a:defPPr>
            <a:lvl1pPr algn="ctr">
              <a:defRPr sz="6000">
                <a:solidFill>
                  <a:schemeClr val="accent1"/>
                </a:solidFill>
                <a:latin typeface="+mj-lt"/>
              </a:defRPr>
            </a:lvl1pPr>
          </a:lstStyle>
          <a:p>
            <a:r>
              <a:rPr lang="en-US" dirty="0"/>
              <a:t>18.9%</a:t>
            </a:r>
          </a:p>
        </p:txBody>
      </p:sp>
      <p:sp>
        <p:nvSpPr>
          <p:cNvPr id="8" name="Text Placeholder 3">
            <a:extLst>
              <a:ext uri="{FF2B5EF4-FFF2-40B4-BE49-F238E27FC236}">
                <a16:creationId xmlns:a16="http://schemas.microsoft.com/office/drawing/2014/main" id="{8C2EE75D-1662-884E-9762-23126902CB22}"/>
              </a:ext>
            </a:extLst>
          </p:cNvPr>
          <p:cNvSpPr txBox="1">
            <a:spLocks/>
          </p:cNvSpPr>
          <p:nvPr/>
        </p:nvSpPr>
        <p:spPr>
          <a:xfrm>
            <a:off x="746040" y="5326372"/>
            <a:ext cx="2654588" cy="797739"/>
          </a:xfrm>
          <a:prstGeom prst="rect">
            <a:avLst/>
          </a:prstGeom>
        </p:spPr>
        <p:txBody>
          <a:bodyPr vert="horz" wrap="square" lIns="149217" tIns="93260" rIns="149217" bIns="93260" rtlCol="0">
            <a:spAutoFit/>
          </a:bodyPr>
          <a:lstStyle>
            <a:lvl1pPr marL="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j-lt"/>
                <a:ea typeface="+mn-ea"/>
                <a:cs typeface="+mn-cs"/>
              </a:defRPr>
            </a:lvl1pPr>
            <a:lvl2pPr marL="2286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2pPr>
            <a:lvl3pPr marL="4572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6858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9144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2200" dirty="0"/>
              <a:t>Fewer meetings each week*</a:t>
            </a:r>
          </a:p>
        </p:txBody>
      </p:sp>
      <p:pic>
        <p:nvPicPr>
          <p:cNvPr id="9" name="Picture 8">
            <a:extLst>
              <a:ext uri="{FF2B5EF4-FFF2-40B4-BE49-F238E27FC236}">
                <a16:creationId xmlns:a16="http://schemas.microsoft.com/office/drawing/2014/main" id="{47DABFC6-A5AB-B644-8EC9-BDFEB339C3A6}"/>
              </a:ext>
            </a:extLst>
          </p:cNvPr>
          <p:cNvPicPr>
            <a:picLocks noChangeAspect="1"/>
          </p:cNvPicPr>
          <p:nvPr/>
        </p:nvPicPr>
        <p:blipFill>
          <a:blip r:embed="rId4">
            <a:duotone>
              <a:schemeClr val="accent1">
                <a:shade val="45000"/>
                <a:satMod val="135000"/>
              </a:schemeClr>
              <a:prstClr val="white"/>
            </a:duotone>
          </a:blip>
          <a:stretch>
            <a:fillRect/>
          </a:stretch>
        </p:blipFill>
        <p:spPr>
          <a:xfrm>
            <a:off x="1700352" y="3745589"/>
            <a:ext cx="745963" cy="637995"/>
          </a:xfrm>
          <a:prstGeom prst="rect">
            <a:avLst/>
          </a:prstGeom>
        </p:spPr>
      </p:pic>
      <p:sp>
        <p:nvSpPr>
          <p:cNvPr id="10" name="TextBox 9">
            <a:extLst>
              <a:ext uri="{FF2B5EF4-FFF2-40B4-BE49-F238E27FC236}">
                <a16:creationId xmlns:a16="http://schemas.microsoft.com/office/drawing/2014/main" id="{AB59AA36-F3A9-8746-A113-7FCB0F9EA80A}"/>
              </a:ext>
            </a:extLst>
          </p:cNvPr>
          <p:cNvSpPr txBox="1"/>
          <p:nvPr/>
        </p:nvSpPr>
        <p:spPr>
          <a:xfrm>
            <a:off x="4443387" y="4403042"/>
            <a:ext cx="3549701" cy="935302"/>
          </a:xfrm>
          <a:prstGeom prst="rect">
            <a:avLst/>
          </a:prstGeom>
          <a:noFill/>
        </p:spPr>
        <p:txBody>
          <a:bodyPr wrap="none" lIns="0" tIns="0" rIns="0" bIns="0" rtlCol="0">
            <a:spAutoFit/>
          </a:bodyPr>
          <a:lstStyle>
            <a:defPPr>
              <a:defRPr lang="en-US"/>
            </a:defPPr>
            <a:lvl1pPr algn="ctr">
              <a:defRPr sz="6000">
                <a:solidFill>
                  <a:schemeClr val="accent1"/>
                </a:solidFill>
                <a:latin typeface="+mj-lt"/>
              </a:defRPr>
            </a:lvl1pPr>
          </a:lstStyle>
          <a:p>
            <a:r>
              <a:rPr lang="en-US" dirty="0"/>
              <a:t>4 hours</a:t>
            </a:r>
          </a:p>
        </p:txBody>
      </p:sp>
      <p:sp>
        <p:nvSpPr>
          <p:cNvPr id="11" name="Text Placeholder 3">
            <a:extLst>
              <a:ext uri="{FF2B5EF4-FFF2-40B4-BE49-F238E27FC236}">
                <a16:creationId xmlns:a16="http://schemas.microsoft.com/office/drawing/2014/main" id="{5DF97376-43B8-ED41-865B-563F095A0800}"/>
              </a:ext>
            </a:extLst>
          </p:cNvPr>
          <p:cNvSpPr txBox="1">
            <a:spLocks/>
          </p:cNvSpPr>
          <p:nvPr/>
        </p:nvSpPr>
        <p:spPr>
          <a:xfrm>
            <a:off x="5163172" y="4363193"/>
            <a:ext cx="3591638" cy="493040"/>
          </a:xfrm>
          <a:prstGeom prst="rect">
            <a:avLst/>
          </a:prstGeom>
        </p:spPr>
        <p:txBody>
          <a:bodyPr vert="horz" wrap="square" lIns="149217" tIns="93260" rIns="149217" bIns="93260" rtlCol="0">
            <a:spAutoFit/>
          </a:bodyPr>
          <a:lstStyle>
            <a:lvl1pPr marL="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j-lt"/>
                <a:ea typeface="+mn-ea"/>
                <a:cs typeface="+mn-cs"/>
              </a:defRPr>
            </a:lvl1pPr>
            <a:lvl2pPr marL="2286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2pPr>
            <a:lvl3pPr marL="4572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6858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9144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2200" dirty="0">
                <a:solidFill>
                  <a:schemeClr val="accent1"/>
                </a:solidFill>
              </a:rPr>
              <a:t>per week</a:t>
            </a:r>
          </a:p>
        </p:txBody>
      </p:sp>
      <p:sp>
        <p:nvSpPr>
          <p:cNvPr id="13" name="TextBox 12">
            <a:extLst>
              <a:ext uri="{FF2B5EF4-FFF2-40B4-BE49-F238E27FC236}">
                <a16:creationId xmlns:a16="http://schemas.microsoft.com/office/drawing/2014/main" id="{DC3E648E-8D61-DF49-97E2-6670A3B75E1C}"/>
              </a:ext>
            </a:extLst>
          </p:cNvPr>
          <p:cNvSpPr txBox="1"/>
          <p:nvPr/>
        </p:nvSpPr>
        <p:spPr>
          <a:xfrm>
            <a:off x="9092552" y="4411061"/>
            <a:ext cx="2541178" cy="935302"/>
          </a:xfrm>
          <a:prstGeom prst="rect">
            <a:avLst/>
          </a:prstGeom>
          <a:noFill/>
        </p:spPr>
        <p:txBody>
          <a:bodyPr wrap="none" lIns="0" tIns="0" rIns="0" bIns="0" rtlCol="0">
            <a:spAutoFit/>
          </a:bodyPr>
          <a:lstStyle>
            <a:defPPr>
              <a:defRPr lang="en-US"/>
            </a:defPPr>
            <a:lvl1pPr algn="ctr">
              <a:defRPr sz="6000">
                <a:solidFill>
                  <a:schemeClr val="accent1"/>
                </a:solidFill>
                <a:latin typeface="+mj-lt"/>
              </a:defRPr>
            </a:lvl1pPr>
          </a:lstStyle>
          <a:p>
            <a:r>
              <a:rPr lang="en-US" dirty="0"/>
              <a:t>17.7%</a:t>
            </a:r>
          </a:p>
        </p:txBody>
      </p:sp>
      <p:sp>
        <p:nvSpPr>
          <p:cNvPr id="14" name="Text Placeholder 3">
            <a:extLst>
              <a:ext uri="{FF2B5EF4-FFF2-40B4-BE49-F238E27FC236}">
                <a16:creationId xmlns:a16="http://schemas.microsoft.com/office/drawing/2014/main" id="{6D086AE3-FDC8-C147-99DA-BCEB9C99FF4B}"/>
              </a:ext>
            </a:extLst>
          </p:cNvPr>
          <p:cNvSpPr txBox="1">
            <a:spLocks/>
          </p:cNvSpPr>
          <p:nvPr/>
        </p:nvSpPr>
        <p:spPr>
          <a:xfrm>
            <a:off x="8788282" y="5326372"/>
            <a:ext cx="3149718" cy="797739"/>
          </a:xfrm>
          <a:prstGeom prst="rect">
            <a:avLst/>
          </a:prstGeom>
        </p:spPr>
        <p:txBody>
          <a:bodyPr vert="horz" wrap="square" lIns="149217" tIns="93260" rIns="149217" bIns="93260" rtlCol="0">
            <a:spAutoFit/>
          </a:bodyPr>
          <a:lstStyle>
            <a:lvl1pPr marL="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j-lt"/>
                <a:ea typeface="+mn-ea"/>
                <a:cs typeface="+mn-cs"/>
              </a:defRPr>
            </a:lvl1pPr>
            <a:lvl2pPr marL="2286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2pPr>
            <a:lvl3pPr marL="4572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6858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9144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2200" dirty="0"/>
              <a:t>Faster decision making*</a:t>
            </a:r>
          </a:p>
        </p:txBody>
      </p:sp>
      <p:sp>
        <p:nvSpPr>
          <p:cNvPr id="16" name="Text Placeholder 3">
            <a:extLst>
              <a:ext uri="{FF2B5EF4-FFF2-40B4-BE49-F238E27FC236}">
                <a16:creationId xmlns:a16="http://schemas.microsoft.com/office/drawing/2014/main" id="{C8EB6CE6-B268-0643-AB48-F05FA2BA4042}"/>
              </a:ext>
            </a:extLst>
          </p:cNvPr>
          <p:cNvSpPr txBox="1">
            <a:spLocks/>
          </p:cNvSpPr>
          <p:nvPr/>
        </p:nvSpPr>
        <p:spPr>
          <a:xfrm>
            <a:off x="4107166" y="5326372"/>
            <a:ext cx="4222142" cy="797739"/>
          </a:xfrm>
          <a:prstGeom prst="rect">
            <a:avLst/>
          </a:prstGeom>
        </p:spPr>
        <p:txBody>
          <a:bodyPr vert="horz" wrap="square" lIns="149217" tIns="93260" rIns="149217" bIns="93260" rtlCol="0">
            <a:spAutoFit/>
          </a:bodyPr>
          <a:lstStyle>
            <a:lvl1pPr marL="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j-lt"/>
                <a:ea typeface="+mn-ea"/>
                <a:cs typeface="+mn-cs"/>
              </a:defRPr>
            </a:lvl1pPr>
            <a:lvl2pPr marL="2286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2pPr>
            <a:lvl3pPr marL="4572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6858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91440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2200" dirty="0"/>
              <a:t>Time saved on collaboration and information sharing*</a:t>
            </a:r>
          </a:p>
        </p:txBody>
      </p:sp>
      <p:pic>
        <p:nvPicPr>
          <p:cNvPr id="18" name="Picture 17">
            <a:extLst>
              <a:ext uri="{FF2B5EF4-FFF2-40B4-BE49-F238E27FC236}">
                <a16:creationId xmlns:a16="http://schemas.microsoft.com/office/drawing/2014/main" id="{6D3C7AC4-6482-1D42-94A8-97ECE5D48C7A}"/>
              </a:ext>
            </a:extLst>
          </p:cNvPr>
          <p:cNvPicPr>
            <a:picLocks noChangeAspect="1"/>
          </p:cNvPicPr>
          <p:nvPr/>
        </p:nvPicPr>
        <p:blipFill>
          <a:blip r:embed="rId5">
            <a:duotone>
              <a:schemeClr val="accent1">
                <a:shade val="45000"/>
                <a:satMod val="135000"/>
              </a:schemeClr>
              <a:prstClr val="white"/>
            </a:duotone>
          </a:blip>
          <a:stretch>
            <a:fillRect/>
          </a:stretch>
        </p:blipFill>
        <p:spPr>
          <a:xfrm>
            <a:off x="5899240" y="3725198"/>
            <a:ext cx="637995" cy="637995"/>
          </a:xfrm>
          <a:prstGeom prst="rect">
            <a:avLst/>
          </a:prstGeom>
        </p:spPr>
      </p:pic>
      <p:pic>
        <p:nvPicPr>
          <p:cNvPr id="19" name="Picture 18">
            <a:extLst>
              <a:ext uri="{FF2B5EF4-FFF2-40B4-BE49-F238E27FC236}">
                <a16:creationId xmlns:a16="http://schemas.microsoft.com/office/drawing/2014/main" id="{26E70914-6779-2D4E-ADBB-E2A4E5B57CB8}"/>
              </a:ext>
            </a:extLst>
          </p:cNvPr>
          <p:cNvPicPr>
            <a:picLocks noChangeAspect="1"/>
          </p:cNvPicPr>
          <p:nvPr/>
        </p:nvPicPr>
        <p:blipFill>
          <a:blip r:embed="rId6">
            <a:duotone>
              <a:schemeClr val="accent1">
                <a:shade val="45000"/>
                <a:satMod val="135000"/>
              </a:schemeClr>
              <a:prstClr val="white"/>
            </a:duotone>
          </a:blip>
          <a:stretch>
            <a:fillRect/>
          </a:stretch>
        </p:blipFill>
        <p:spPr>
          <a:xfrm>
            <a:off x="10044143" y="3766837"/>
            <a:ext cx="637996" cy="637996"/>
          </a:xfrm>
          <a:prstGeom prst="rect">
            <a:avLst/>
          </a:prstGeom>
        </p:spPr>
      </p:pic>
      <p:sp>
        <p:nvSpPr>
          <p:cNvPr id="20" name="Text Placeholder 5">
            <a:extLst>
              <a:ext uri="{FF2B5EF4-FFF2-40B4-BE49-F238E27FC236}">
                <a16:creationId xmlns:a16="http://schemas.microsoft.com/office/drawing/2014/main" id="{74C2FEC8-C01B-4E95-9119-43AD0FCC14A9}"/>
              </a:ext>
            </a:extLst>
          </p:cNvPr>
          <p:cNvSpPr txBox="1">
            <a:spLocks/>
          </p:cNvSpPr>
          <p:nvPr/>
        </p:nvSpPr>
        <p:spPr>
          <a:xfrm>
            <a:off x="595915" y="6344970"/>
            <a:ext cx="9275682" cy="144069"/>
          </a:xfrm>
          <a:prstGeom prst="rect">
            <a:avLst/>
          </a:prstGeom>
        </p:spPr>
        <p:txBody>
          <a:bodyPr vert="horz" wrap="square" lIns="0" tIns="0" rIns="0" bIns="0"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118194" lvl="2" indent="-118194" defTabSz="951121">
              <a:spcBef>
                <a:spcPct val="20000"/>
              </a:spcBef>
              <a:spcAft>
                <a:spcPts val="612"/>
              </a:spcAft>
              <a:buSzPct val="90000"/>
              <a:defRPr/>
            </a:pPr>
            <a:r>
              <a:rPr lang="en-US" sz="918" dirty="0">
                <a:solidFill>
                  <a:srgbClr val="1A1A1A">
                    <a:lumMod val="90000"/>
                    <a:lumOff val="10000"/>
                  </a:srgbClr>
                </a:solidFill>
              </a:rPr>
              <a:t>*The Forrester Study: </a:t>
            </a:r>
            <a:r>
              <a:rPr lang="en-US" sz="918" dirty="0">
                <a:solidFill>
                  <a:schemeClr val="accent1"/>
                </a:solidFill>
                <a:hlinkClick r:id="rId7">
                  <a:extLst>
                    <a:ext uri="{A12FA001-AC4F-418D-AE19-62706E023703}">
                      <ahyp:hlinkClr xmlns:ahyp="http://schemas.microsoft.com/office/drawing/2018/hyperlinkcolor" val="tx"/>
                    </a:ext>
                  </a:extLst>
                </a:hlinkClick>
              </a:rPr>
              <a:t>The Total Economic Impact™ Of Microsoft Teams</a:t>
            </a:r>
            <a:r>
              <a:rPr lang="en-US" sz="918" dirty="0">
                <a:solidFill>
                  <a:schemeClr val="accent1"/>
                </a:solidFill>
              </a:rPr>
              <a:t> </a:t>
            </a:r>
            <a:r>
              <a:rPr lang="en-US" sz="918" dirty="0">
                <a:solidFill>
                  <a:srgbClr val="1A1A1A">
                    <a:lumMod val="90000"/>
                    <a:lumOff val="10000"/>
                  </a:srgbClr>
                </a:solidFill>
              </a:rPr>
              <a:t>outlines cost savings and other financial benefits organizations can realize by adopting Teams</a:t>
            </a:r>
          </a:p>
        </p:txBody>
      </p:sp>
    </p:spTree>
    <p:extLst>
      <p:ext uri="{BB962C8B-B14F-4D97-AF65-F5344CB8AC3E}">
        <p14:creationId xmlns:p14="http://schemas.microsoft.com/office/powerpoint/2010/main" val="4203789879"/>
      </p:ext>
    </p:extLst>
  </p:cSld>
  <p:clrMapOvr>
    <a:masterClrMapping/>
  </p:clrMapOvr>
  <p:transition>
    <p:fade/>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082879-321A-294B-97FF-DCFA9ADEA54B}"/>
              </a:ext>
            </a:extLst>
          </p:cNvPr>
          <p:cNvSpPr>
            <a:spLocks noGrp="1"/>
          </p:cNvSpPr>
          <p:nvPr>
            <p:ph type="title"/>
          </p:nvPr>
        </p:nvSpPr>
        <p:spPr>
          <a:xfrm>
            <a:off x="600059" y="466301"/>
            <a:ext cx="11239464" cy="1123384"/>
          </a:xfrm>
        </p:spPr>
        <p:txBody>
          <a:bodyPr/>
          <a:lstStyle/>
          <a:p>
            <a:r>
              <a:rPr lang="en-US" sz="3650" dirty="0">
                <a:solidFill>
                  <a:schemeClr val="accent1"/>
                </a:solidFill>
                <a:ea typeface="+mj-lt"/>
                <a:cs typeface="+mj-lt"/>
              </a:rPr>
              <a:t>Teams</a:t>
            </a:r>
            <a:r>
              <a:rPr lang="en-US" sz="3650" dirty="0">
                <a:ea typeface="+mj-lt"/>
                <a:cs typeface="+mj-lt"/>
              </a:rPr>
              <a:t> capabilities extend far </a:t>
            </a:r>
            <a:br>
              <a:rPr lang="en-US" sz="3650" dirty="0">
                <a:ea typeface="+mj-lt"/>
                <a:cs typeface="+mj-lt"/>
              </a:rPr>
            </a:br>
            <a:r>
              <a:rPr lang="en-US" sz="3650" dirty="0">
                <a:ea typeface="+mj-lt"/>
                <a:cs typeface="+mj-lt"/>
              </a:rPr>
              <a:t>beyond </a:t>
            </a:r>
            <a:r>
              <a:rPr lang="en-US" sz="3650" dirty="0">
                <a:solidFill>
                  <a:srgbClr val="189ED9"/>
                </a:solidFill>
                <a:ea typeface="+mj-lt"/>
                <a:cs typeface="+mj-lt"/>
              </a:rPr>
              <a:t>Skype for Business</a:t>
            </a:r>
          </a:p>
        </p:txBody>
      </p:sp>
      <p:sp>
        <p:nvSpPr>
          <p:cNvPr id="24" name="TextBox 23">
            <a:extLst>
              <a:ext uri="{FF2B5EF4-FFF2-40B4-BE49-F238E27FC236}">
                <a16:creationId xmlns:a16="http://schemas.microsoft.com/office/drawing/2014/main" id="{D5D66964-8D12-49CA-A728-026C67F7DB2C}"/>
              </a:ext>
            </a:extLst>
          </p:cNvPr>
          <p:cNvSpPr txBox="1"/>
          <p:nvPr/>
        </p:nvSpPr>
        <p:spPr>
          <a:xfrm>
            <a:off x="505944" y="3174097"/>
            <a:ext cx="3662015" cy="646331"/>
          </a:xfrm>
          <a:prstGeom prst="rect">
            <a:avLst/>
          </a:prstGeom>
          <a:noFill/>
        </p:spPr>
        <p:txBody>
          <a:bodyPr wrap="square">
            <a:spAutoFit/>
          </a:bodyPr>
          <a:lstStyle/>
          <a:p>
            <a:r>
              <a:rPr lang="en-US" sz="1800" b="1" dirty="0">
                <a:solidFill>
                  <a:schemeClr val="tx1"/>
                </a:solidFill>
              </a:rPr>
              <a:t>Skype for Business </a:t>
            </a:r>
            <a:r>
              <a:rPr lang="en-US" sz="1800" dirty="0">
                <a:solidFill>
                  <a:schemeClr val="tx1"/>
                </a:solidFill>
              </a:rPr>
              <a:t>offers chat, </a:t>
            </a:r>
            <a:br>
              <a:rPr lang="en-US" sz="1800" dirty="0">
                <a:solidFill>
                  <a:schemeClr val="tx1"/>
                </a:solidFill>
              </a:rPr>
            </a:br>
            <a:r>
              <a:rPr lang="en-US" sz="1800" dirty="0">
                <a:solidFill>
                  <a:schemeClr val="tx1"/>
                </a:solidFill>
              </a:rPr>
              <a:t>meeting, and calling capabilities</a:t>
            </a:r>
            <a:r>
              <a:rPr lang="en-US" sz="1800" dirty="0">
                <a:solidFill>
                  <a:srgbClr val="0070C0"/>
                </a:solidFill>
              </a:rPr>
              <a:t> </a:t>
            </a:r>
          </a:p>
        </p:txBody>
      </p:sp>
      <p:sp>
        <p:nvSpPr>
          <p:cNvPr id="26" name="Oval 25">
            <a:extLst>
              <a:ext uri="{FF2B5EF4-FFF2-40B4-BE49-F238E27FC236}">
                <a16:creationId xmlns:a16="http://schemas.microsoft.com/office/drawing/2014/main" id="{82F61809-5014-401F-A33C-EDC4D8F02165}"/>
              </a:ext>
            </a:extLst>
          </p:cNvPr>
          <p:cNvSpPr/>
          <p:nvPr/>
        </p:nvSpPr>
        <p:spPr bwMode="auto">
          <a:xfrm>
            <a:off x="5717994" y="1567137"/>
            <a:ext cx="4394271" cy="4394271"/>
          </a:xfrm>
          <a:prstGeom prst="ellipse">
            <a:avLst/>
          </a:prstGeom>
          <a:noFill/>
          <a:ln w="79375">
            <a:solidFill>
              <a:schemeClr val="tx1">
                <a:lumMod val="10000"/>
                <a:lumOff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grpSp>
        <p:nvGrpSpPr>
          <p:cNvPr id="27" name="Group 26">
            <a:extLst>
              <a:ext uri="{FF2B5EF4-FFF2-40B4-BE49-F238E27FC236}">
                <a16:creationId xmlns:a16="http://schemas.microsoft.com/office/drawing/2014/main" id="{C1B4DB92-D743-42B2-8B19-EB61EC356DB9}"/>
              </a:ext>
            </a:extLst>
          </p:cNvPr>
          <p:cNvGrpSpPr/>
          <p:nvPr/>
        </p:nvGrpSpPr>
        <p:grpSpPr>
          <a:xfrm>
            <a:off x="7153531" y="2892141"/>
            <a:ext cx="1599890" cy="1653928"/>
            <a:chOff x="166581" y="4425257"/>
            <a:chExt cx="814689" cy="842206"/>
          </a:xfrm>
          <a:noFill/>
        </p:grpSpPr>
        <p:sp>
          <p:nvSpPr>
            <p:cNvPr id="28" name="Oval 27">
              <a:extLst>
                <a:ext uri="{FF2B5EF4-FFF2-40B4-BE49-F238E27FC236}">
                  <a16:creationId xmlns:a16="http://schemas.microsoft.com/office/drawing/2014/main" id="{19871968-FE64-462A-AA53-0613DBE6125E}"/>
                </a:ext>
              </a:extLst>
            </p:cNvPr>
            <p:cNvSpPr/>
            <p:nvPr/>
          </p:nvSpPr>
          <p:spPr bwMode="auto">
            <a:xfrm>
              <a:off x="262573" y="4487297"/>
              <a:ext cx="640606" cy="640606"/>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E62BF329-30D3-4E5B-A025-8738E2345F0A}"/>
                </a:ext>
              </a:extLst>
            </p:cNvPr>
            <p:cNvSpPr/>
            <p:nvPr/>
          </p:nvSpPr>
          <p:spPr bwMode="auto">
            <a:xfrm>
              <a:off x="213724" y="4451999"/>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B54EF290-77ED-4DA3-BB48-47F8646B5597}"/>
                </a:ext>
              </a:extLst>
            </p:cNvPr>
            <p:cNvSpPr/>
            <p:nvPr/>
          </p:nvSpPr>
          <p:spPr bwMode="auto">
            <a:xfrm>
              <a:off x="551059" y="4797790"/>
              <a:ext cx="378103" cy="378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1" name="Picture 30">
              <a:extLst>
                <a:ext uri="{FF2B5EF4-FFF2-40B4-BE49-F238E27FC236}">
                  <a16:creationId xmlns:a16="http://schemas.microsoft.com/office/drawing/2014/main" id="{BF5DD9AF-DB38-4096-AD84-6B0BD05EF8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608" t="23085" r="80690" b="25868"/>
            <a:stretch/>
          </p:blipFill>
          <p:spPr>
            <a:xfrm>
              <a:off x="166581" y="4425257"/>
              <a:ext cx="814689" cy="842206"/>
            </a:xfrm>
            <a:prstGeom prst="rect">
              <a:avLst/>
            </a:prstGeom>
            <a:grpFill/>
          </p:spPr>
        </p:pic>
      </p:grpSp>
      <p:grpSp>
        <p:nvGrpSpPr>
          <p:cNvPr id="44" name="Group 43">
            <a:extLst>
              <a:ext uri="{FF2B5EF4-FFF2-40B4-BE49-F238E27FC236}">
                <a16:creationId xmlns:a16="http://schemas.microsoft.com/office/drawing/2014/main" id="{7E930D99-9287-4C26-BA9A-45D234BED1DC}"/>
              </a:ext>
            </a:extLst>
          </p:cNvPr>
          <p:cNvGrpSpPr/>
          <p:nvPr/>
        </p:nvGrpSpPr>
        <p:grpSpPr>
          <a:xfrm>
            <a:off x="5028355" y="2607800"/>
            <a:ext cx="5809284" cy="3969435"/>
            <a:chOff x="4929343" y="2556899"/>
            <a:chExt cx="5695894" cy="3891956"/>
          </a:xfrm>
        </p:grpSpPr>
        <p:grpSp>
          <p:nvGrpSpPr>
            <p:cNvPr id="45" name="Group 44">
              <a:extLst>
                <a:ext uri="{FF2B5EF4-FFF2-40B4-BE49-F238E27FC236}">
                  <a16:creationId xmlns:a16="http://schemas.microsoft.com/office/drawing/2014/main" id="{1CB3F159-7749-4244-899E-A8F93E15BF32}"/>
                </a:ext>
              </a:extLst>
            </p:cNvPr>
            <p:cNvGrpSpPr/>
            <p:nvPr/>
          </p:nvGrpSpPr>
          <p:grpSpPr>
            <a:xfrm>
              <a:off x="4929343" y="2594174"/>
              <a:ext cx="1417908" cy="1241070"/>
              <a:chOff x="5078201" y="2238411"/>
              <a:chExt cx="1417908" cy="1241070"/>
            </a:xfrm>
          </p:grpSpPr>
          <p:sp>
            <p:nvSpPr>
              <p:cNvPr id="54" name="Oval 53">
                <a:extLst>
                  <a:ext uri="{FF2B5EF4-FFF2-40B4-BE49-F238E27FC236}">
                    <a16:creationId xmlns:a16="http://schemas.microsoft.com/office/drawing/2014/main" id="{E4684D14-B2AB-4E67-B622-BDC48F458978}"/>
                  </a:ext>
                </a:extLst>
              </p:cNvPr>
              <p:cNvSpPr/>
              <p:nvPr/>
            </p:nvSpPr>
            <p:spPr bwMode="auto">
              <a:xfrm>
                <a:off x="5245089" y="2238411"/>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55" name="TextBox 54">
                <a:extLst>
                  <a:ext uri="{FF2B5EF4-FFF2-40B4-BE49-F238E27FC236}">
                    <a16:creationId xmlns:a16="http://schemas.microsoft.com/office/drawing/2014/main" id="{1177D03A-BBC9-4CDD-A4F6-873D4ACEA778}"/>
                  </a:ext>
                </a:extLst>
              </p:cNvPr>
              <p:cNvSpPr txBox="1"/>
              <p:nvPr/>
            </p:nvSpPr>
            <p:spPr>
              <a:xfrm>
                <a:off x="5078201" y="2737739"/>
                <a:ext cx="1417908" cy="741742"/>
              </a:xfrm>
              <a:prstGeom prst="rect">
                <a:avLst/>
              </a:prstGeom>
              <a:noFill/>
            </p:spPr>
            <p:txBody>
              <a:bodyPr wrap="square" lIns="186521" tIns="149217" rIns="186521" bIns="149217" rtlCol="0">
                <a:spAutoFit/>
              </a:bodyPr>
              <a:lstStyle/>
              <a:p>
                <a:pPr algn="ctr">
                  <a:lnSpc>
                    <a:spcPts val="918"/>
                  </a:lnSpc>
                  <a:spcAft>
                    <a:spcPts val="612"/>
                  </a:spcAft>
                </a:pPr>
                <a:r>
                  <a:rPr lang="en-US" sz="1020">
                    <a:latin typeface="+mj-lt"/>
                    <a:ea typeface="Segoe UI" pitchFamily="34" charset="0"/>
                    <a:cs typeface="Segoe UI" pitchFamily="34" charset="0"/>
                  </a:rPr>
                  <a:t>Manage </a:t>
                </a:r>
                <a:br>
                  <a:rPr lang="en-US" sz="1020">
                    <a:latin typeface="+mj-lt"/>
                    <a:ea typeface="Segoe UI" pitchFamily="34" charset="0"/>
                    <a:cs typeface="Segoe UI" pitchFamily="34" charset="0"/>
                  </a:rPr>
                </a:br>
                <a:r>
                  <a:rPr lang="en-US" sz="1020">
                    <a:latin typeface="+mj-lt"/>
                    <a:ea typeface="Segoe UI" pitchFamily="34" charset="0"/>
                    <a:cs typeface="Segoe UI" pitchFamily="34" charset="0"/>
                  </a:rPr>
                  <a:t>contacts</a:t>
                </a:r>
              </a:p>
              <a:p>
                <a:pPr algn="ctr">
                  <a:lnSpc>
                    <a:spcPct val="90000"/>
                  </a:lnSpc>
                  <a:spcAft>
                    <a:spcPts val="612"/>
                  </a:spcAft>
                </a:pPr>
                <a:endParaRPr lang="en-US" sz="1020">
                  <a:gradFill>
                    <a:gsLst>
                      <a:gs pos="2917">
                        <a:schemeClr val="tx1"/>
                      </a:gs>
                      <a:gs pos="30000">
                        <a:schemeClr val="tx1"/>
                      </a:gs>
                    </a:gsLst>
                    <a:lin ang="5400000" scaled="0"/>
                  </a:gradFill>
                  <a:latin typeface="+mj-lt"/>
                </a:endParaRPr>
              </a:p>
            </p:txBody>
          </p:sp>
          <p:pic>
            <p:nvPicPr>
              <p:cNvPr id="56" name="Picture 55">
                <a:extLst>
                  <a:ext uri="{FF2B5EF4-FFF2-40B4-BE49-F238E27FC236}">
                    <a16:creationId xmlns:a16="http://schemas.microsoft.com/office/drawing/2014/main" id="{01CB6499-BE5C-4ECD-AC2F-FEF675DB3B83}"/>
                  </a:ext>
                </a:extLst>
              </p:cNvPr>
              <p:cNvPicPr>
                <a:picLocks noChangeAspect="1"/>
              </p:cNvPicPr>
              <p:nvPr/>
            </p:nvPicPr>
            <p:blipFill>
              <a:blip r:embed="rId5">
                <a:duotone>
                  <a:prstClr val="black"/>
                  <a:srgbClr val="189ED9">
                    <a:tint val="45000"/>
                    <a:satMod val="400000"/>
                  </a:srgbClr>
                </a:duotone>
              </a:blip>
              <a:stretch>
                <a:fillRect/>
              </a:stretch>
            </p:blipFill>
            <p:spPr>
              <a:xfrm>
                <a:off x="5483474" y="2479927"/>
                <a:ext cx="556562" cy="329543"/>
              </a:xfrm>
              <a:prstGeom prst="rect">
                <a:avLst/>
              </a:prstGeom>
            </p:spPr>
          </p:pic>
        </p:grpSp>
        <p:grpSp>
          <p:nvGrpSpPr>
            <p:cNvPr id="46" name="Group 45">
              <a:extLst>
                <a:ext uri="{FF2B5EF4-FFF2-40B4-BE49-F238E27FC236}">
                  <a16:creationId xmlns:a16="http://schemas.microsoft.com/office/drawing/2014/main" id="{364D640B-CE72-42C4-8366-43102198BACC}"/>
                </a:ext>
              </a:extLst>
            </p:cNvPr>
            <p:cNvGrpSpPr/>
            <p:nvPr/>
          </p:nvGrpSpPr>
          <p:grpSpPr>
            <a:xfrm>
              <a:off x="9293743" y="2556899"/>
              <a:ext cx="1331494" cy="1363779"/>
              <a:chOff x="9135247" y="2201136"/>
              <a:chExt cx="1331494" cy="1363779"/>
            </a:xfrm>
          </p:grpSpPr>
          <p:sp>
            <p:nvSpPr>
              <p:cNvPr id="51" name="Oval 50">
                <a:extLst>
                  <a:ext uri="{FF2B5EF4-FFF2-40B4-BE49-F238E27FC236}">
                    <a16:creationId xmlns:a16="http://schemas.microsoft.com/office/drawing/2014/main" id="{CE8754DC-4B2A-473D-B655-AE5094CCDA33}"/>
                  </a:ext>
                </a:extLst>
              </p:cNvPr>
              <p:cNvSpPr/>
              <p:nvPr/>
            </p:nvSpPr>
            <p:spPr bwMode="auto">
              <a:xfrm>
                <a:off x="9264391" y="2201136"/>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52" name="TextBox 51">
                <a:extLst>
                  <a:ext uri="{FF2B5EF4-FFF2-40B4-BE49-F238E27FC236}">
                    <a16:creationId xmlns:a16="http://schemas.microsoft.com/office/drawing/2014/main" id="{B7DE0D53-B7A8-49C6-AB94-13356D16CC2E}"/>
                  </a:ext>
                </a:extLst>
              </p:cNvPr>
              <p:cNvSpPr txBox="1"/>
              <p:nvPr/>
            </p:nvSpPr>
            <p:spPr>
              <a:xfrm>
                <a:off x="9135247" y="2823173"/>
                <a:ext cx="1331494" cy="741742"/>
              </a:xfrm>
              <a:prstGeom prst="rect">
                <a:avLst/>
              </a:prstGeom>
              <a:noFill/>
            </p:spPr>
            <p:txBody>
              <a:bodyPr wrap="square" lIns="186521" tIns="149217" rIns="186521" bIns="149217" rtlCol="0">
                <a:spAutoFit/>
              </a:bodyPr>
              <a:lstStyle/>
              <a:p>
                <a:pPr algn="ctr">
                  <a:lnSpc>
                    <a:spcPts val="918"/>
                  </a:lnSpc>
                  <a:spcAft>
                    <a:spcPts val="612"/>
                  </a:spcAft>
                </a:pPr>
                <a:r>
                  <a:rPr lang="en-US" sz="1020">
                    <a:latin typeface="+mj-lt"/>
                    <a:ea typeface="Segoe UI" pitchFamily="34" charset="0"/>
                    <a:cs typeface="Segoe UI" pitchFamily="34" charset="0"/>
                  </a:rPr>
                  <a:t>Chat and </a:t>
                </a:r>
                <a:br>
                  <a:rPr lang="en-US" sz="1020">
                    <a:latin typeface="+mj-lt"/>
                    <a:ea typeface="Segoe UI" pitchFamily="34" charset="0"/>
                    <a:cs typeface="Segoe UI" pitchFamily="34" charset="0"/>
                  </a:rPr>
                </a:br>
                <a:r>
                  <a:rPr lang="en-US" sz="1020">
                    <a:latin typeface="+mj-lt"/>
                    <a:ea typeface="Segoe UI" pitchFamily="34" charset="0"/>
                    <a:cs typeface="Segoe UI" pitchFamily="34" charset="0"/>
                  </a:rPr>
                  <a:t>call </a:t>
                </a:r>
              </a:p>
              <a:p>
                <a:pPr algn="ctr">
                  <a:lnSpc>
                    <a:spcPct val="90000"/>
                  </a:lnSpc>
                  <a:spcAft>
                    <a:spcPts val="612"/>
                  </a:spcAft>
                </a:pPr>
                <a:endParaRPr lang="en-US" sz="1020" err="1">
                  <a:gradFill>
                    <a:gsLst>
                      <a:gs pos="2917">
                        <a:schemeClr val="tx1"/>
                      </a:gs>
                      <a:gs pos="30000">
                        <a:schemeClr val="tx1"/>
                      </a:gs>
                    </a:gsLst>
                    <a:lin ang="5400000" scaled="0"/>
                  </a:gradFill>
                  <a:latin typeface="+mj-lt"/>
                </a:endParaRPr>
              </a:p>
            </p:txBody>
          </p:sp>
          <p:pic>
            <p:nvPicPr>
              <p:cNvPr id="53" name="Picture 52">
                <a:extLst>
                  <a:ext uri="{FF2B5EF4-FFF2-40B4-BE49-F238E27FC236}">
                    <a16:creationId xmlns:a16="http://schemas.microsoft.com/office/drawing/2014/main" id="{181532A6-F9AD-478E-B797-C97BB59A0140}"/>
                  </a:ext>
                </a:extLst>
              </p:cNvPr>
              <p:cNvPicPr>
                <a:picLocks noChangeAspect="1"/>
              </p:cNvPicPr>
              <p:nvPr/>
            </p:nvPicPr>
            <p:blipFill>
              <a:blip r:embed="rId6">
                <a:duotone>
                  <a:prstClr val="black"/>
                  <a:srgbClr val="189ED9">
                    <a:tint val="45000"/>
                    <a:satMod val="400000"/>
                  </a:srgbClr>
                </a:duotone>
              </a:blip>
              <a:stretch>
                <a:fillRect/>
              </a:stretch>
            </p:blipFill>
            <p:spPr>
              <a:xfrm>
                <a:off x="9575297" y="2351767"/>
                <a:ext cx="666296" cy="566614"/>
              </a:xfrm>
              <a:prstGeom prst="rect">
                <a:avLst/>
              </a:prstGeom>
            </p:spPr>
          </p:pic>
        </p:grpSp>
        <p:grpSp>
          <p:nvGrpSpPr>
            <p:cNvPr id="47" name="Group 46">
              <a:extLst>
                <a:ext uri="{FF2B5EF4-FFF2-40B4-BE49-F238E27FC236}">
                  <a16:creationId xmlns:a16="http://schemas.microsoft.com/office/drawing/2014/main" id="{12420AFC-B9FC-4194-839A-D7A5FCB1F670}"/>
                </a:ext>
              </a:extLst>
            </p:cNvPr>
            <p:cNvGrpSpPr/>
            <p:nvPr/>
          </p:nvGrpSpPr>
          <p:grpSpPr>
            <a:xfrm>
              <a:off x="7161624" y="5099922"/>
              <a:ext cx="1331494" cy="1348933"/>
              <a:chOff x="7161624" y="5099922"/>
              <a:chExt cx="1331494" cy="1348933"/>
            </a:xfrm>
          </p:grpSpPr>
          <p:sp>
            <p:nvSpPr>
              <p:cNvPr id="48" name="Oval 47">
                <a:extLst>
                  <a:ext uri="{FF2B5EF4-FFF2-40B4-BE49-F238E27FC236}">
                    <a16:creationId xmlns:a16="http://schemas.microsoft.com/office/drawing/2014/main" id="{AD70D553-BE94-4BE8-8592-CB104540DA6E}"/>
                  </a:ext>
                </a:extLst>
              </p:cNvPr>
              <p:cNvSpPr/>
              <p:nvPr/>
            </p:nvSpPr>
            <p:spPr bwMode="auto">
              <a:xfrm>
                <a:off x="7284713" y="5099922"/>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49" name="TextBox 48">
                <a:extLst>
                  <a:ext uri="{FF2B5EF4-FFF2-40B4-BE49-F238E27FC236}">
                    <a16:creationId xmlns:a16="http://schemas.microsoft.com/office/drawing/2014/main" id="{4E0D12E6-6D2E-4485-A158-847D1BA5DFF1}"/>
                  </a:ext>
                </a:extLst>
              </p:cNvPr>
              <p:cNvSpPr txBox="1"/>
              <p:nvPr/>
            </p:nvSpPr>
            <p:spPr>
              <a:xfrm>
                <a:off x="7161624" y="5707113"/>
                <a:ext cx="1331494" cy="741742"/>
              </a:xfrm>
              <a:prstGeom prst="rect">
                <a:avLst/>
              </a:prstGeom>
              <a:noFill/>
            </p:spPr>
            <p:txBody>
              <a:bodyPr wrap="square" lIns="186521" tIns="149217" rIns="186521" bIns="149217" rtlCol="0">
                <a:spAutoFit/>
              </a:bodyPr>
              <a:lstStyle/>
              <a:p>
                <a:pPr algn="ctr">
                  <a:lnSpc>
                    <a:spcPts val="918"/>
                  </a:lnSpc>
                  <a:spcAft>
                    <a:spcPts val="612"/>
                  </a:spcAft>
                </a:pPr>
                <a:r>
                  <a:rPr lang="en-US" sz="1020">
                    <a:latin typeface="+mj-lt"/>
                    <a:ea typeface="Segoe UI" pitchFamily="34" charset="0"/>
                    <a:cs typeface="Segoe UI" pitchFamily="34" charset="0"/>
                  </a:rPr>
                  <a:t>Host </a:t>
                </a:r>
                <a:br>
                  <a:rPr lang="en-US" sz="1020">
                    <a:latin typeface="+mj-lt"/>
                    <a:ea typeface="Segoe UI" pitchFamily="34" charset="0"/>
                    <a:cs typeface="Segoe UI" pitchFamily="34" charset="0"/>
                  </a:rPr>
                </a:br>
                <a:r>
                  <a:rPr lang="en-US" sz="1020">
                    <a:latin typeface="+mj-lt"/>
                    <a:ea typeface="Segoe UI" pitchFamily="34" charset="0"/>
                    <a:cs typeface="Segoe UI" pitchFamily="34" charset="0"/>
                  </a:rPr>
                  <a:t>meetings</a:t>
                </a:r>
              </a:p>
              <a:p>
                <a:pPr algn="ctr">
                  <a:lnSpc>
                    <a:spcPct val="90000"/>
                  </a:lnSpc>
                  <a:spcAft>
                    <a:spcPts val="612"/>
                  </a:spcAft>
                </a:pPr>
                <a:endParaRPr lang="en-US" sz="1020" err="1">
                  <a:gradFill>
                    <a:gsLst>
                      <a:gs pos="2917">
                        <a:schemeClr val="tx1"/>
                      </a:gs>
                      <a:gs pos="30000">
                        <a:schemeClr val="tx1"/>
                      </a:gs>
                    </a:gsLst>
                    <a:lin ang="5400000" scaled="0"/>
                  </a:gradFill>
                  <a:latin typeface="+mj-lt"/>
                </a:endParaRPr>
              </a:p>
            </p:txBody>
          </p:sp>
          <p:pic>
            <p:nvPicPr>
              <p:cNvPr id="50" name="Picture 49">
                <a:extLst>
                  <a:ext uri="{FF2B5EF4-FFF2-40B4-BE49-F238E27FC236}">
                    <a16:creationId xmlns:a16="http://schemas.microsoft.com/office/drawing/2014/main" id="{291FAC35-19D7-4ACE-B36F-162AB6E4C2AD}"/>
                  </a:ext>
                </a:extLst>
              </p:cNvPr>
              <p:cNvPicPr>
                <a:picLocks noChangeAspect="1"/>
              </p:cNvPicPr>
              <p:nvPr/>
            </p:nvPicPr>
            <p:blipFill>
              <a:blip r:embed="rId7">
                <a:duotone>
                  <a:prstClr val="black"/>
                  <a:srgbClr val="189ED9">
                    <a:tint val="45000"/>
                    <a:satMod val="400000"/>
                  </a:srgbClr>
                </a:duotone>
              </a:blip>
              <a:stretch>
                <a:fillRect/>
              </a:stretch>
            </p:blipFill>
            <p:spPr>
              <a:xfrm>
                <a:off x="7596026" y="5214644"/>
                <a:ext cx="474087" cy="581139"/>
              </a:xfrm>
              <a:prstGeom prst="rect">
                <a:avLst/>
              </a:prstGeom>
            </p:spPr>
          </p:pic>
        </p:grpSp>
      </p:grpSp>
    </p:spTree>
    <p:extLst>
      <p:ext uri="{BB962C8B-B14F-4D97-AF65-F5344CB8AC3E}">
        <p14:creationId xmlns:p14="http://schemas.microsoft.com/office/powerpoint/2010/main" val="3201778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83FE47A-AB96-BB47-B55A-67685943B71C}"/>
              </a:ext>
            </a:extLst>
          </p:cNvPr>
          <p:cNvSpPr/>
          <p:nvPr/>
        </p:nvSpPr>
        <p:spPr bwMode="auto">
          <a:xfrm>
            <a:off x="5717994" y="1567137"/>
            <a:ext cx="4394271" cy="4394271"/>
          </a:xfrm>
          <a:prstGeom prst="ellipse">
            <a:avLst/>
          </a:prstGeom>
          <a:noFill/>
          <a:ln w="79375">
            <a:solidFill>
              <a:schemeClr val="tx1">
                <a:lumMod val="10000"/>
                <a:lumOff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8" name="Title 7">
            <a:extLst>
              <a:ext uri="{FF2B5EF4-FFF2-40B4-BE49-F238E27FC236}">
                <a16:creationId xmlns:a16="http://schemas.microsoft.com/office/drawing/2014/main" id="{8C082879-321A-294B-97FF-DCFA9ADEA54B}"/>
              </a:ext>
            </a:extLst>
          </p:cNvPr>
          <p:cNvSpPr>
            <a:spLocks noGrp="1"/>
          </p:cNvSpPr>
          <p:nvPr>
            <p:ph type="title"/>
          </p:nvPr>
        </p:nvSpPr>
        <p:spPr>
          <a:xfrm>
            <a:off x="600059" y="466301"/>
            <a:ext cx="11239464" cy="1123384"/>
          </a:xfrm>
        </p:spPr>
        <p:txBody>
          <a:bodyPr/>
          <a:lstStyle/>
          <a:p>
            <a:r>
              <a:rPr lang="en-US" sz="3650" dirty="0">
                <a:solidFill>
                  <a:schemeClr val="accent1"/>
                </a:solidFill>
                <a:ea typeface="+mj-lt"/>
                <a:cs typeface="+mj-lt"/>
              </a:rPr>
              <a:t>Teams</a:t>
            </a:r>
            <a:r>
              <a:rPr lang="en-US" sz="3650" dirty="0">
                <a:ea typeface="+mj-lt"/>
                <a:cs typeface="+mj-lt"/>
              </a:rPr>
              <a:t> capabilities extend far </a:t>
            </a:r>
            <a:br>
              <a:rPr lang="en-US" sz="3650" dirty="0">
                <a:ea typeface="+mj-lt"/>
                <a:cs typeface="+mj-lt"/>
              </a:rPr>
            </a:br>
            <a:r>
              <a:rPr lang="en-US" sz="3650" dirty="0">
                <a:ea typeface="+mj-lt"/>
                <a:cs typeface="+mj-lt"/>
              </a:rPr>
              <a:t>beyond </a:t>
            </a:r>
            <a:r>
              <a:rPr lang="en-US" sz="3650" dirty="0">
                <a:solidFill>
                  <a:srgbClr val="189ED9"/>
                </a:solidFill>
                <a:cs typeface="Segoe UI"/>
              </a:rPr>
              <a:t>Skype for Business</a:t>
            </a:r>
          </a:p>
        </p:txBody>
      </p:sp>
      <p:sp>
        <p:nvSpPr>
          <p:cNvPr id="10" name="Text Placeholder 2">
            <a:extLst>
              <a:ext uri="{FF2B5EF4-FFF2-40B4-BE49-F238E27FC236}">
                <a16:creationId xmlns:a16="http://schemas.microsoft.com/office/drawing/2014/main" id="{0BC5A7EE-3BC1-764A-94B0-0A9653854838}"/>
              </a:ext>
            </a:extLst>
          </p:cNvPr>
          <p:cNvSpPr>
            <a:spLocks noGrp="1"/>
          </p:cNvSpPr>
          <p:nvPr>
            <p:ph type="body" sz="quarter" idx="4294967295"/>
          </p:nvPr>
        </p:nvSpPr>
        <p:spPr>
          <a:xfrm>
            <a:off x="489364" y="2259012"/>
            <a:ext cx="4254500" cy="2476500"/>
          </a:xfrm>
        </p:spPr>
        <p:txBody>
          <a:bodyPr vert="horz" wrap="square" lIns="149217" tIns="93260" rIns="149217" bIns="93260" rtlCol="0" anchor="t">
            <a:spAutoFit/>
          </a:bodyPr>
          <a:lstStyle/>
          <a:p>
            <a:r>
              <a:rPr lang="en-US" sz="1836" dirty="0">
                <a:ea typeface="+mj-lt"/>
                <a:cs typeface="+mj-lt"/>
              </a:rPr>
              <a:t>Teams is a hub for teamwork, </a:t>
            </a:r>
            <a:br>
              <a:rPr lang="en-US" sz="1836" dirty="0">
                <a:ea typeface="+mj-lt"/>
                <a:cs typeface="+mj-lt"/>
              </a:rPr>
            </a:br>
            <a:r>
              <a:rPr lang="en-US" sz="1836" dirty="0">
                <a:ea typeface="+mj-lt"/>
                <a:cs typeface="+mj-lt"/>
              </a:rPr>
              <a:t>where people connect, communicate, and collaborate </a:t>
            </a:r>
            <a:br>
              <a:rPr lang="en-US" sz="1836" dirty="0">
                <a:ea typeface="+mj-lt"/>
                <a:cs typeface="+mj-lt"/>
              </a:rPr>
            </a:br>
            <a:r>
              <a:rPr lang="en-US" sz="1836" dirty="0">
                <a:ea typeface="+mj-lt"/>
                <a:cs typeface="+mj-lt"/>
              </a:rPr>
              <a:t>from within a single interface. </a:t>
            </a:r>
            <a:endParaRPr lang="en-US" dirty="0">
              <a:ea typeface="+mj-lt"/>
              <a:cs typeface="+mj-lt"/>
            </a:endParaRPr>
          </a:p>
          <a:p>
            <a:br>
              <a:rPr lang="en-US" sz="1836" dirty="0">
                <a:ea typeface="+mj-lt"/>
                <a:cs typeface="+mj-lt"/>
              </a:rPr>
            </a:br>
            <a:r>
              <a:rPr lang="en-US" sz="1836" dirty="0">
                <a:ea typeface="+mj-lt"/>
                <a:cs typeface="+mj-lt"/>
              </a:rPr>
              <a:t>The added functionality of Teams helps streamline the ways your organization works. </a:t>
            </a:r>
            <a:endParaRPr lang="en-US" dirty="0">
              <a:ea typeface="+mj-lt"/>
              <a:cs typeface="+mj-lt"/>
            </a:endParaRPr>
          </a:p>
          <a:p>
            <a:endParaRPr lang="en-US" sz="1836" b="1" dirty="0">
              <a:solidFill>
                <a:schemeClr val="tx1"/>
              </a:solidFill>
              <a:cs typeface="Segoe UI Semibold"/>
            </a:endParaRPr>
          </a:p>
        </p:txBody>
      </p:sp>
      <p:grpSp>
        <p:nvGrpSpPr>
          <p:cNvPr id="3" name="Group 2">
            <a:extLst>
              <a:ext uri="{FF2B5EF4-FFF2-40B4-BE49-F238E27FC236}">
                <a16:creationId xmlns:a16="http://schemas.microsoft.com/office/drawing/2014/main" id="{B39CCB1D-4717-7F4D-B99D-09FBEB2FA72D}"/>
              </a:ext>
            </a:extLst>
          </p:cNvPr>
          <p:cNvGrpSpPr/>
          <p:nvPr/>
        </p:nvGrpSpPr>
        <p:grpSpPr>
          <a:xfrm>
            <a:off x="5028355" y="2607800"/>
            <a:ext cx="5809284" cy="3969435"/>
            <a:chOff x="4929343" y="2556899"/>
            <a:chExt cx="5695894" cy="3891956"/>
          </a:xfrm>
        </p:grpSpPr>
        <p:grpSp>
          <p:nvGrpSpPr>
            <p:cNvPr id="26" name="Group 25">
              <a:extLst>
                <a:ext uri="{FF2B5EF4-FFF2-40B4-BE49-F238E27FC236}">
                  <a16:creationId xmlns:a16="http://schemas.microsoft.com/office/drawing/2014/main" id="{36FFDF15-CB8A-1342-86E1-71E85B4F0E30}"/>
                </a:ext>
              </a:extLst>
            </p:cNvPr>
            <p:cNvGrpSpPr/>
            <p:nvPr/>
          </p:nvGrpSpPr>
          <p:grpSpPr>
            <a:xfrm>
              <a:off x="4929343" y="2594174"/>
              <a:ext cx="1417908" cy="1241070"/>
              <a:chOff x="5078201" y="2238411"/>
              <a:chExt cx="1417908" cy="1241070"/>
            </a:xfrm>
          </p:grpSpPr>
          <p:sp>
            <p:nvSpPr>
              <p:cNvPr id="19" name="Oval 18">
                <a:extLst>
                  <a:ext uri="{FF2B5EF4-FFF2-40B4-BE49-F238E27FC236}">
                    <a16:creationId xmlns:a16="http://schemas.microsoft.com/office/drawing/2014/main" id="{688D2C24-5543-BD42-9F64-121C0E871E0C}"/>
                  </a:ext>
                </a:extLst>
              </p:cNvPr>
              <p:cNvSpPr/>
              <p:nvPr/>
            </p:nvSpPr>
            <p:spPr bwMode="auto">
              <a:xfrm>
                <a:off x="5245089" y="2238411"/>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78867EE3-6EC8-9449-A8AB-B9A87921F5B3}"/>
                  </a:ext>
                </a:extLst>
              </p:cNvPr>
              <p:cNvSpPr txBox="1"/>
              <p:nvPr/>
            </p:nvSpPr>
            <p:spPr>
              <a:xfrm>
                <a:off x="5078201" y="2737739"/>
                <a:ext cx="1417908" cy="741742"/>
              </a:xfrm>
              <a:prstGeom prst="rect">
                <a:avLst/>
              </a:prstGeom>
              <a:noFill/>
            </p:spPr>
            <p:txBody>
              <a:bodyPr wrap="square" lIns="186521" tIns="149217" rIns="186521" bIns="149217" rtlCol="0">
                <a:spAutoFit/>
              </a:bodyPr>
              <a:lstStyle/>
              <a:p>
                <a:pPr algn="ctr">
                  <a:lnSpc>
                    <a:spcPts val="918"/>
                  </a:lnSpc>
                  <a:spcAft>
                    <a:spcPts val="612"/>
                  </a:spcAft>
                </a:pPr>
                <a:r>
                  <a:rPr lang="en-US" sz="1020">
                    <a:latin typeface="+mj-lt"/>
                    <a:ea typeface="Segoe UI" pitchFamily="34" charset="0"/>
                    <a:cs typeface="Segoe UI" pitchFamily="34" charset="0"/>
                  </a:rPr>
                  <a:t>Manage </a:t>
                </a:r>
                <a:br>
                  <a:rPr lang="en-US" sz="1020">
                    <a:latin typeface="+mj-lt"/>
                    <a:ea typeface="Segoe UI" pitchFamily="34" charset="0"/>
                    <a:cs typeface="Segoe UI" pitchFamily="34" charset="0"/>
                  </a:rPr>
                </a:br>
                <a:r>
                  <a:rPr lang="en-US" sz="1020">
                    <a:latin typeface="+mj-lt"/>
                    <a:ea typeface="Segoe UI" pitchFamily="34" charset="0"/>
                    <a:cs typeface="Segoe UI" pitchFamily="34" charset="0"/>
                  </a:rPr>
                  <a:t>contacts</a:t>
                </a:r>
              </a:p>
              <a:p>
                <a:pPr algn="ctr">
                  <a:lnSpc>
                    <a:spcPct val="90000"/>
                  </a:lnSpc>
                  <a:spcAft>
                    <a:spcPts val="612"/>
                  </a:spcAft>
                </a:pPr>
                <a:endParaRPr lang="en-US" sz="1020" err="1">
                  <a:gradFill>
                    <a:gsLst>
                      <a:gs pos="2917">
                        <a:schemeClr val="tx1"/>
                      </a:gs>
                      <a:gs pos="30000">
                        <a:schemeClr val="tx1"/>
                      </a:gs>
                    </a:gsLst>
                    <a:lin ang="5400000" scaled="0"/>
                  </a:gradFill>
                  <a:latin typeface="+mj-lt"/>
                </a:endParaRPr>
              </a:p>
            </p:txBody>
          </p:sp>
          <p:pic>
            <p:nvPicPr>
              <p:cNvPr id="16" name="Picture 15">
                <a:extLst>
                  <a:ext uri="{FF2B5EF4-FFF2-40B4-BE49-F238E27FC236}">
                    <a16:creationId xmlns:a16="http://schemas.microsoft.com/office/drawing/2014/main" id="{6E4750CD-2014-5F45-BE0D-D7050883BCA1}"/>
                  </a:ext>
                </a:extLst>
              </p:cNvPr>
              <p:cNvPicPr>
                <a:picLocks noChangeAspect="1"/>
              </p:cNvPicPr>
              <p:nvPr/>
            </p:nvPicPr>
            <p:blipFill>
              <a:blip r:embed="rId4">
                <a:duotone>
                  <a:prstClr val="black"/>
                  <a:schemeClr val="accent1">
                    <a:tint val="45000"/>
                    <a:satMod val="400000"/>
                  </a:schemeClr>
                </a:duotone>
              </a:blip>
              <a:stretch>
                <a:fillRect/>
              </a:stretch>
            </p:blipFill>
            <p:spPr>
              <a:xfrm>
                <a:off x="5483474" y="2479927"/>
                <a:ext cx="556562" cy="329543"/>
              </a:xfrm>
              <a:prstGeom prst="rect">
                <a:avLst/>
              </a:prstGeom>
            </p:spPr>
          </p:pic>
        </p:grpSp>
        <p:grpSp>
          <p:nvGrpSpPr>
            <p:cNvPr id="9" name="Group 8">
              <a:extLst>
                <a:ext uri="{FF2B5EF4-FFF2-40B4-BE49-F238E27FC236}">
                  <a16:creationId xmlns:a16="http://schemas.microsoft.com/office/drawing/2014/main" id="{075F4249-73D7-6B43-81A2-FFC5BD835294}"/>
                </a:ext>
              </a:extLst>
            </p:cNvPr>
            <p:cNvGrpSpPr/>
            <p:nvPr/>
          </p:nvGrpSpPr>
          <p:grpSpPr>
            <a:xfrm>
              <a:off x="9293743" y="2556899"/>
              <a:ext cx="1331494" cy="1363779"/>
              <a:chOff x="9135247" y="2201136"/>
              <a:chExt cx="1331494" cy="1363779"/>
            </a:xfrm>
          </p:grpSpPr>
          <p:sp>
            <p:nvSpPr>
              <p:cNvPr id="25" name="Oval 24">
                <a:extLst>
                  <a:ext uri="{FF2B5EF4-FFF2-40B4-BE49-F238E27FC236}">
                    <a16:creationId xmlns:a16="http://schemas.microsoft.com/office/drawing/2014/main" id="{4739B627-8482-AD43-8C65-DD7C908BB4DD}"/>
                  </a:ext>
                </a:extLst>
              </p:cNvPr>
              <p:cNvSpPr/>
              <p:nvPr/>
            </p:nvSpPr>
            <p:spPr bwMode="auto">
              <a:xfrm>
                <a:off x="9264391" y="2201136"/>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1FCE42B3-1298-ED4E-B655-54E37D61D4DD}"/>
                  </a:ext>
                </a:extLst>
              </p:cNvPr>
              <p:cNvSpPr txBox="1"/>
              <p:nvPr/>
            </p:nvSpPr>
            <p:spPr>
              <a:xfrm>
                <a:off x="9135247" y="2823173"/>
                <a:ext cx="1331494" cy="741742"/>
              </a:xfrm>
              <a:prstGeom prst="rect">
                <a:avLst/>
              </a:prstGeom>
              <a:noFill/>
            </p:spPr>
            <p:txBody>
              <a:bodyPr wrap="square" lIns="186521" tIns="149217" rIns="186521" bIns="149217" rtlCol="0">
                <a:spAutoFit/>
              </a:bodyPr>
              <a:lstStyle/>
              <a:p>
                <a:pPr algn="ctr">
                  <a:lnSpc>
                    <a:spcPts val="918"/>
                  </a:lnSpc>
                  <a:spcAft>
                    <a:spcPts val="612"/>
                  </a:spcAft>
                </a:pPr>
                <a:r>
                  <a:rPr lang="en-US" sz="1020">
                    <a:latin typeface="+mj-lt"/>
                    <a:ea typeface="Segoe UI" pitchFamily="34" charset="0"/>
                    <a:cs typeface="Segoe UI" pitchFamily="34" charset="0"/>
                  </a:rPr>
                  <a:t>Chat and </a:t>
                </a:r>
                <a:br>
                  <a:rPr lang="en-US" sz="1020">
                    <a:latin typeface="+mj-lt"/>
                    <a:ea typeface="Segoe UI" pitchFamily="34" charset="0"/>
                    <a:cs typeface="Segoe UI" pitchFamily="34" charset="0"/>
                  </a:rPr>
                </a:br>
                <a:r>
                  <a:rPr lang="en-US" sz="1020">
                    <a:latin typeface="+mj-lt"/>
                    <a:ea typeface="Segoe UI" pitchFamily="34" charset="0"/>
                    <a:cs typeface="Segoe UI" pitchFamily="34" charset="0"/>
                  </a:rPr>
                  <a:t>call </a:t>
                </a:r>
              </a:p>
              <a:p>
                <a:pPr algn="ctr">
                  <a:lnSpc>
                    <a:spcPct val="90000"/>
                  </a:lnSpc>
                  <a:spcAft>
                    <a:spcPts val="612"/>
                  </a:spcAft>
                </a:pPr>
                <a:endParaRPr lang="en-US" sz="1020" err="1">
                  <a:gradFill>
                    <a:gsLst>
                      <a:gs pos="2917">
                        <a:schemeClr val="tx1"/>
                      </a:gs>
                      <a:gs pos="30000">
                        <a:schemeClr val="tx1"/>
                      </a:gs>
                    </a:gsLst>
                    <a:lin ang="5400000" scaled="0"/>
                  </a:gradFill>
                  <a:latin typeface="+mj-lt"/>
                </a:endParaRPr>
              </a:p>
            </p:txBody>
          </p:sp>
          <p:pic>
            <p:nvPicPr>
              <p:cNvPr id="18" name="Picture 17">
                <a:extLst>
                  <a:ext uri="{FF2B5EF4-FFF2-40B4-BE49-F238E27FC236}">
                    <a16:creationId xmlns:a16="http://schemas.microsoft.com/office/drawing/2014/main" id="{04B0EC5B-2E90-C044-A6D2-2F744BF098C0}"/>
                  </a:ext>
                </a:extLst>
              </p:cNvPr>
              <p:cNvPicPr>
                <a:picLocks noChangeAspect="1"/>
              </p:cNvPicPr>
              <p:nvPr/>
            </p:nvPicPr>
            <p:blipFill>
              <a:blip r:embed="rId5">
                <a:duotone>
                  <a:prstClr val="black"/>
                  <a:schemeClr val="accent1">
                    <a:tint val="45000"/>
                    <a:satMod val="400000"/>
                  </a:schemeClr>
                </a:duotone>
              </a:blip>
              <a:stretch>
                <a:fillRect/>
              </a:stretch>
            </p:blipFill>
            <p:spPr>
              <a:xfrm>
                <a:off x="9575297" y="2351767"/>
                <a:ext cx="666296" cy="566614"/>
              </a:xfrm>
              <a:prstGeom prst="rect">
                <a:avLst/>
              </a:prstGeom>
            </p:spPr>
          </p:pic>
        </p:grpSp>
        <p:grpSp>
          <p:nvGrpSpPr>
            <p:cNvPr id="27" name="Group 26">
              <a:extLst>
                <a:ext uri="{FF2B5EF4-FFF2-40B4-BE49-F238E27FC236}">
                  <a16:creationId xmlns:a16="http://schemas.microsoft.com/office/drawing/2014/main" id="{062D0DD4-8AFB-4040-93FF-2EBBB9F3A81A}"/>
                </a:ext>
              </a:extLst>
            </p:cNvPr>
            <p:cNvGrpSpPr/>
            <p:nvPr/>
          </p:nvGrpSpPr>
          <p:grpSpPr>
            <a:xfrm>
              <a:off x="7161624" y="5099922"/>
              <a:ext cx="1331494" cy="1348933"/>
              <a:chOff x="7161624" y="5099922"/>
              <a:chExt cx="1331494" cy="1348933"/>
            </a:xfrm>
          </p:grpSpPr>
          <p:sp>
            <p:nvSpPr>
              <p:cNvPr id="23" name="Oval 22">
                <a:extLst>
                  <a:ext uri="{FF2B5EF4-FFF2-40B4-BE49-F238E27FC236}">
                    <a16:creationId xmlns:a16="http://schemas.microsoft.com/office/drawing/2014/main" id="{6E777D8B-10B0-254B-B9B4-B829187F5D1E}"/>
                  </a:ext>
                </a:extLst>
              </p:cNvPr>
              <p:cNvSpPr/>
              <p:nvPr/>
            </p:nvSpPr>
            <p:spPr bwMode="auto">
              <a:xfrm>
                <a:off x="7284713" y="5099922"/>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76C1A1B9-A7E4-A047-B2EF-E90F05D71227}"/>
                  </a:ext>
                </a:extLst>
              </p:cNvPr>
              <p:cNvSpPr txBox="1"/>
              <p:nvPr/>
            </p:nvSpPr>
            <p:spPr>
              <a:xfrm>
                <a:off x="7161624" y="5707113"/>
                <a:ext cx="1331494" cy="741742"/>
              </a:xfrm>
              <a:prstGeom prst="rect">
                <a:avLst/>
              </a:prstGeom>
              <a:noFill/>
            </p:spPr>
            <p:txBody>
              <a:bodyPr wrap="square" lIns="186521" tIns="149217" rIns="186521" bIns="149217" rtlCol="0">
                <a:spAutoFit/>
              </a:bodyPr>
              <a:lstStyle/>
              <a:p>
                <a:pPr algn="ctr">
                  <a:lnSpc>
                    <a:spcPts val="918"/>
                  </a:lnSpc>
                  <a:spcAft>
                    <a:spcPts val="612"/>
                  </a:spcAft>
                </a:pPr>
                <a:r>
                  <a:rPr lang="en-US" sz="1020">
                    <a:latin typeface="+mj-lt"/>
                    <a:ea typeface="Segoe UI" pitchFamily="34" charset="0"/>
                    <a:cs typeface="Segoe UI" pitchFamily="34" charset="0"/>
                  </a:rPr>
                  <a:t>Host </a:t>
                </a:r>
                <a:br>
                  <a:rPr lang="en-US" sz="1020">
                    <a:latin typeface="+mj-lt"/>
                    <a:ea typeface="Segoe UI" pitchFamily="34" charset="0"/>
                    <a:cs typeface="Segoe UI" pitchFamily="34" charset="0"/>
                  </a:rPr>
                </a:br>
                <a:r>
                  <a:rPr lang="en-US" sz="1020">
                    <a:latin typeface="+mj-lt"/>
                    <a:ea typeface="Segoe UI" pitchFamily="34" charset="0"/>
                    <a:cs typeface="Segoe UI" pitchFamily="34" charset="0"/>
                  </a:rPr>
                  <a:t>meetings</a:t>
                </a:r>
              </a:p>
              <a:p>
                <a:pPr algn="ctr">
                  <a:lnSpc>
                    <a:spcPct val="90000"/>
                  </a:lnSpc>
                  <a:spcAft>
                    <a:spcPts val="612"/>
                  </a:spcAft>
                </a:pPr>
                <a:endParaRPr lang="en-US" sz="1020" err="1">
                  <a:gradFill>
                    <a:gsLst>
                      <a:gs pos="2917">
                        <a:schemeClr val="tx1"/>
                      </a:gs>
                      <a:gs pos="30000">
                        <a:schemeClr val="tx1"/>
                      </a:gs>
                    </a:gsLst>
                    <a:lin ang="5400000" scaled="0"/>
                  </a:gradFill>
                  <a:latin typeface="+mj-lt"/>
                </a:endParaRPr>
              </a:p>
            </p:txBody>
          </p:sp>
          <p:pic>
            <p:nvPicPr>
              <p:cNvPr id="17" name="Picture 16">
                <a:extLst>
                  <a:ext uri="{FF2B5EF4-FFF2-40B4-BE49-F238E27FC236}">
                    <a16:creationId xmlns:a16="http://schemas.microsoft.com/office/drawing/2014/main" id="{F2191DC2-5C7B-764C-801C-BA5754AD50D2}"/>
                  </a:ext>
                </a:extLst>
              </p:cNvPr>
              <p:cNvPicPr>
                <a:picLocks noChangeAspect="1"/>
              </p:cNvPicPr>
              <p:nvPr/>
            </p:nvPicPr>
            <p:blipFill>
              <a:blip r:embed="rId6">
                <a:duotone>
                  <a:prstClr val="black"/>
                  <a:schemeClr val="accent1">
                    <a:tint val="45000"/>
                    <a:satMod val="400000"/>
                  </a:schemeClr>
                </a:duotone>
              </a:blip>
              <a:stretch>
                <a:fillRect/>
              </a:stretch>
            </p:blipFill>
            <p:spPr>
              <a:xfrm>
                <a:off x="7596026" y="5214644"/>
                <a:ext cx="474087" cy="581139"/>
              </a:xfrm>
              <a:prstGeom prst="rect">
                <a:avLst/>
              </a:prstGeom>
            </p:spPr>
          </p:pic>
        </p:grpSp>
      </p:grpSp>
      <p:pic>
        <p:nvPicPr>
          <p:cNvPr id="24" name="Picture 23" descr="Microsoft Teams logo">
            <a:extLst>
              <a:ext uri="{FF2B5EF4-FFF2-40B4-BE49-F238E27FC236}">
                <a16:creationId xmlns:a16="http://schemas.microsoft.com/office/drawing/2014/main" id="{3251B695-C114-5946-9C8C-B92080DAC275}"/>
              </a:ext>
            </a:extLst>
          </p:cNvPr>
          <p:cNvPicPr>
            <a:picLocks noChangeAspect="1"/>
          </p:cNvPicPr>
          <p:nvPr/>
        </p:nvPicPr>
        <p:blipFill rotWithShape="1">
          <a:blip r:embed="rId7" cstate="print"/>
          <a:srcRect l="22819" t="22819" r="22819" b="22819"/>
          <a:stretch/>
        </p:blipFill>
        <p:spPr>
          <a:xfrm>
            <a:off x="7140363" y="2983367"/>
            <a:ext cx="1561589" cy="1561811"/>
          </a:xfrm>
          <a:prstGeom prst="rect">
            <a:avLst/>
          </a:prstGeom>
        </p:spPr>
      </p:pic>
      <p:grpSp>
        <p:nvGrpSpPr>
          <p:cNvPr id="29" name="Group 28">
            <a:extLst>
              <a:ext uri="{FF2B5EF4-FFF2-40B4-BE49-F238E27FC236}">
                <a16:creationId xmlns:a16="http://schemas.microsoft.com/office/drawing/2014/main" id="{13DB2A0A-B846-3045-AF3A-D4E1224175A7}"/>
              </a:ext>
            </a:extLst>
          </p:cNvPr>
          <p:cNvGrpSpPr/>
          <p:nvPr/>
        </p:nvGrpSpPr>
        <p:grpSpPr>
          <a:xfrm>
            <a:off x="5413236" y="1207527"/>
            <a:ext cx="4853021" cy="4381017"/>
            <a:chOff x="5306712" y="1183957"/>
            <a:chExt cx="4758296" cy="4295505"/>
          </a:xfrm>
        </p:grpSpPr>
        <p:grpSp>
          <p:nvGrpSpPr>
            <p:cNvPr id="7" name="Group 6">
              <a:extLst>
                <a:ext uri="{FF2B5EF4-FFF2-40B4-BE49-F238E27FC236}">
                  <a16:creationId xmlns:a16="http://schemas.microsoft.com/office/drawing/2014/main" id="{39476689-C053-4A44-B348-8FF9F51B28FF}"/>
                </a:ext>
              </a:extLst>
            </p:cNvPr>
            <p:cNvGrpSpPr/>
            <p:nvPr/>
          </p:nvGrpSpPr>
          <p:grpSpPr>
            <a:xfrm>
              <a:off x="6312632" y="1183957"/>
              <a:ext cx="1129558" cy="1269580"/>
              <a:chOff x="6312632" y="1183957"/>
              <a:chExt cx="1129558" cy="1269580"/>
            </a:xfrm>
          </p:grpSpPr>
          <p:sp>
            <p:nvSpPr>
              <p:cNvPr id="30" name="Oval 29">
                <a:extLst>
                  <a:ext uri="{FF2B5EF4-FFF2-40B4-BE49-F238E27FC236}">
                    <a16:creationId xmlns:a16="http://schemas.microsoft.com/office/drawing/2014/main" id="{F889BF39-70E2-1546-89CD-580967085FB2}"/>
                  </a:ext>
                </a:extLst>
              </p:cNvPr>
              <p:cNvSpPr/>
              <p:nvPr/>
            </p:nvSpPr>
            <p:spPr bwMode="auto">
              <a:xfrm>
                <a:off x="6323333" y="1183957"/>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2" name="TextBox 1">
                <a:extLst>
                  <a:ext uri="{FF2B5EF4-FFF2-40B4-BE49-F238E27FC236}">
                    <a16:creationId xmlns:a16="http://schemas.microsoft.com/office/drawing/2014/main" id="{E01C0DD2-B460-5044-BA98-82206FA815F2}"/>
                  </a:ext>
                </a:extLst>
              </p:cNvPr>
              <p:cNvSpPr txBox="1"/>
              <p:nvPr/>
            </p:nvSpPr>
            <p:spPr>
              <a:xfrm>
                <a:off x="6312632" y="1610229"/>
                <a:ext cx="1129558" cy="843308"/>
              </a:xfrm>
              <a:prstGeom prst="rect">
                <a:avLst/>
              </a:prstGeom>
              <a:noFill/>
            </p:spPr>
            <p:txBody>
              <a:bodyPr wrap="square" lIns="186521" tIns="149217" rIns="186521" bIns="149217" rtlCol="0">
                <a:spAutoFit/>
              </a:bodyPr>
              <a:lstStyle/>
              <a:p>
                <a:pPr algn="ctr">
                  <a:lnSpc>
                    <a:spcPts val="918"/>
                  </a:lnSpc>
                  <a:spcAft>
                    <a:spcPts val="612"/>
                  </a:spcAft>
                </a:pPr>
                <a:r>
                  <a:rPr lang="en-US" sz="1020" dirty="0">
                    <a:latin typeface="+mj-lt"/>
                    <a:ea typeface="Segoe UI" pitchFamily="34" charset="0"/>
                    <a:cs typeface="Segoe UI" pitchFamily="34" charset="0"/>
                  </a:rPr>
                  <a:t>Integrate business applications</a:t>
                </a:r>
              </a:p>
              <a:p>
                <a:pPr>
                  <a:lnSpc>
                    <a:spcPct val="90000"/>
                  </a:lnSpc>
                  <a:spcAft>
                    <a:spcPts val="612"/>
                  </a:spcAft>
                </a:pPr>
                <a:endParaRPr lang="en-US" sz="918" dirty="0">
                  <a:gradFill>
                    <a:gsLst>
                      <a:gs pos="2917">
                        <a:schemeClr val="tx1"/>
                      </a:gs>
                      <a:gs pos="30000">
                        <a:schemeClr val="tx1"/>
                      </a:gs>
                    </a:gsLst>
                    <a:lin ang="5400000" scaled="0"/>
                  </a:gradFill>
                </a:endParaRPr>
              </a:p>
            </p:txBody>
          </p:sp>
          <p:pic>
            <p:nvPicPr>
              <p:cNvPr id="15" name="Picture 14">
                <a:extLst>
                  <a:ext uri="{FF2B5EF4-FFF2-40B4-BE49-F238E27FC236}">
                    <a16:creationId xmlns:a16="http://schemas.microsoft.com/office/drawing/2014/main" id="{AA5775F3-CBE4-6F49-B5CC-48DEAF0AD6E5}"/>
                  </a:ext>
                </a:extLst>
              </p:cNvPr>
              <p:cNvPicPr>
                <a:picLocks noChangeAspect="1"/>
              </p:cNvPicPr>
              <p:nvPr/>
            </p:nvPicPr>
            <p:blipFill>
              <a:blip r:embed="rId8">
                <a:duotone>
                  <a:prstClr val="black"/>
                  <a:schemeClr val="accent1">
                    <a:tint val="45000"/>
                    <a:satMod val="400000"/>
                  </a:schemeClr>
                </a:duotone>
              </a:blip>
              <a:stretch>
                <a:fillRect/>
              </a:stretch>
            </p:blipFill>
            <p:spPr>
              <a:xfrm>
                <a:off x="6551213" y="1308624"/>
                <a:ext cx="569255" cy="367020"/>
              </a:xfrm>
              <a:prstGeom prst="rect">
                <a:avLst/>
              </a:prstGeom>
            </p:spPr>
          </p:pic>
        </p:grpSp>
        <p:grpSp>
          <p:nvGrpSpPr>
            <p:cNvPr id="28" name="Group 27">
              <a:extLst>
                <a:ext uri="{FF2B5EF4-FFF2-40B4-BE49-F238E27FC236}">
                  <a16:creationId xmlns:a16="http://schemas.microsoft.com/office/drawing/2014/main" id="{D494295B-B8CE-FD4A-BE32-C5544017091F}"/>
                </a:ext>
              </a:extLst>
            </p:cNvPr>
            <p:cNvGrpSpPr/>
            <p:nvPr/>
          </p:nvGrpSpPr>
          <p:grpSpPr>
            <a:xfrm>
              <a:off x="8862333" y="4263377"/>
              <a:ext cx="1202675" cy="1216085"/>
              <a:chOff x="8862333" y="4263377"/>
              <a:chExt cx="1202675" cy="1216085"/>
            </a:xfrm>
          </p:grpSpPr>
          <p:sp>
            <p:nvSpPr>
              <p:cNvPr id="32" name="Oval 31">
                <a:extLst>
                  <a:ext uri="{FF2B5EF4-FFF2-40B4-BE49-F238E27FC236}">
                    <a16:creationId xmlns:a16="http://schemas.microsoft.com/office/drawing/2014/main" id="{6144905C-5AAC-2C42-BB80-0C59D23CCC99}"/>
                  </a:ext>
                </a:extLst>
              </p:cNvPr>
              <p:cNvSpPr/>
              <p:nvPr/>
            </p:nvSpPr>
            <p:spPr bwMode="auto">
              <a:xfrm>
                <a:off x="8907130" y="4263377"/>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34" name="TextBox 33">
                <a:extLst>
                  <a:ext uri="{FF2B5EF4-FFF2-40B4-BE49-F238E27FC236}">
                    <a16:creationId xmlns:a16="http://schemas.microsoft.com/office/drawing/2014/main" id="{FCDA4D42-5EB8-D746-959D-826284E5D52C}"/>
                  </a:ext>
                </a:extLst>
              </p:cNvPr>
              <p:cNvSpPr txBox="1"/>
              <p:nvPr/>
            </p:nvSpPr>
            <p:spPr>
              <a:xfrm>
                <a:off x="8862333" y="4682115"/>
                <a:ext cx="1202675" cy="797347"/>
              </a:xfrm>
              <a:prstGeom prst="rect">
                <a:avLst/>
              </a:prstGeom>
              <a:noFill/>
            </p:spPr>
            <p:txBody>
              <a:bodyPr wrap="square" lIns="186521" tIns="149217" rIns="186521" bIns="149217" rtlCol="0">
                <a:spAutoFit/>
              </a:bodyPr>
              <a:lstStyle/>
              <a:p>
                <a:pPr algn="ctr" defTabSz="932293" fontAlgn="base">
                  <a:lnSpc>
                    <a:spcPts val="1020"/>
                  </a:lnSpc>
                  <a:spcBef>
                    <a:spcPct val="0"/>
                  </a:spcBef>
                  <a:spcAft>
                    <a:spcPct val="0"/>
                  </a:spcAft>
                </a:pPr>
                <a:r>
                  <a:rPr lang="en-US" sz="1020">
                    <a:latin typeface="+mj-lt"/>
                    <a:ea typeface="Segoe UI" pitchFamily="34" charset="0"/>
                    <a:cs typeface="Segoe UI" pitchFamily="34" charset="0"/>
                  </a:rPr>
                  <a:t>Manage projects and work groups</a:t>
                </a:r>
              </a:p>
              <a:p>
                <a:pPr>
                  <a:lnSpc>
                    <a:spcPct val="90000"/>
                  </a:lnSpc>
                  <a:spcAft>
                    <a:spcPts val="612"/>
                  </a:spcAft>
                </a:pPr>
                <a:endParaRPr lang="en-US" sz="918">
                  <a:gradFill>
                    <a:gsLst>
                      <a:gs pos="2917">
                        <a:schemeClr val="tx1"/>
                      </a:gs>
                      <a:gs pos="30000">
                        <a:schemeClr val="tx1"/>
                      </a:gs>
                    </a:gsLst>
                    <a:lin ang="5400000" scaled="0"/>
                  </a:gradFill>
                  <a:latin typeface="+mj-lt"/>
                </a:endParaRPr>
              </a:p>
            </p:txBody>
          </p:sp>
          <p:pic>
            <p:nvPicPr>
              <p:cNvPr id="20" name="Picture 19">
                <a:extLst>
                  <a:ext uri="{FF2B5EF4-FFF2-40B4-BE49-F238E27FC236}">
                    <a16:creationId xmlns:a16="http://schemas.microsoft.com/office/drawing/2014/main" id="{43E56436-D4C3-B94D-9D13-59AB52E55F85}"/>
                  </a:ext>
                </a:extLst>
              </p:cNvPr>
              <p:cNvPicPr>
                <a:picLocks noChangeAspect="1"/>
              </p:cNvPicPr>
              <p:nvPr/>
            </p:nvPicPr>
            <p:blipFill>
              <a:blip r:embed="rId9">
                <a:duotone>
                  <a:prstClr val="black"/>
                  <a:schemeClr val="accent1">
                    <a:tint val="45000"/>
                    <a:satMod val="400000"/>
                  </a:schemeClr>
                </a:duotone>
              </a:blip>
              <a:stretch>
                <a:fillRect/>
              </a:stretch>
            </p:blipFill>
            <p:spPr>
              <a:xfrm>
                <a:off x="9311988" y="4365115"/>
                <a:ext cx="387021" cy="434654"/>
              </a:xfrm>
              <a:prstGeom prst="rect">
                <a:avLst/>
              </a:prstGeom>
            </p:spPr>
          </p:pic>
        </p:grpSp>
        <p:grpSp>
          <p:nvGrpSpPr>
            <p:cNvPr id="21" name="Group 20">
              <a:extLst>
                <a:ext uri="{FF2B5EF4-FFF2-40B4-BE49-F238E27FC236}">
                  <a16:creationId xmlns:a16="http://schemas.microsoft.com/office/drawing/2014/main" id="{762F611C-9FDB-4F45-9F08-8481257E3747}"/>
                </a:ext>
              </a:extLst>
            </p:cNvPr>
            <p:cNvGrpSpPr/>
            <p:nvPr/>
          </p:nvGrpSpPr>
          <p:grpSpPr>
            <a:xfrm>
              <a:off x="8266288" y="1183957"/>
              <a:ext cx="1129558" cy="1073205"/>
              <a:chOff x="8266288" y="1183957"/>
              <a:chExt cx="1129558" cy="1073205"/>
            </a:xfrm>
          </p:grpSpPr>
          <p:sp>
            <p:nvSpPr>
              <p:cNvPr id="35" name="Oval 34">
                <a:extLst>
                  <a:ext uri="{FF2B5EF4-FFF2-40B4-BE49-F238E27FC236}">
                    <a16:creationId xmlns:a16="http://schemas.microsoft.com/office/drawing/2014/main" id="{341F9A01-0401-8842-BBF2-3CFD2DA47DE6}"/>
                  </a:ext>
                </a:extLst>
              </p:cNvPr>
              <p:cNvSpPr/>
              <p:nvPr/>
            </p:nvSpPr>
            <p:spPr bwMode="auto">
              <a:xfrm>
                <a:off x="8276989" y="1183957"/>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36" name="TextBox 35">
                <a:extLst>
                  <a:ext uri="{FF2B5EF4-FFF2-40B4-BE49-F238E27FC236}">
                    <a16:creationId xmlns:a16="http://schemas.microsoft.com/office/drawing/2014/main" id="{7082D274-A555-DC4D-ABFE-6BC8D7D63BD0}"/>
                  </a:ext>
                </a:extLst>
              </p:cNvPr>
              <p:cNvSpPr txBox="1"/>
              <p:nvPr/>
            </p:nvSpPr>
            <p:spPr>
              <a:xfrm>
                <a:off x="8266288" y="1672044"/>
                <a:ext cx="1129558" cy="572464"/>
              </a:xfrm>
              <a:prstGeom prst="rect">
                <a:avLst/>
              </a:prstGeom>
              <a:noFill/>
            </p:spPr>
            <p:txBody>
              <a:bodyPr wrap="square" lIns="186521" tIns="149217" rIns="186521" bIns="149217" rtlCol="0">
                <a:spAutoFit/>
              </a:bodyPr>
              <a:lstStyle/>
              <a:p>
                <a:pPr algn="ctr" defTabSz="932293" fontAlgn="base">
                  <a:lnSpc>
                    <a:spcPct val="90000"/>
                  </a:lnSpc>
                  <a:spcBef>
                    <a:spcPct val="0"/>
                  </a:spcBef>
                  <a:spcAft>
                    <a:spcPct val="0"/>
                  </a:spcAft>
                </a:pPr>
                <a:r>
                  <a:rPr lang="en-US" sz="1020">
                    <a:latin typeface="+mj-lt"/>
                    <a:ea typeface="Segoe UI" pitchFamily="34" charset="0"/>
                    <a:cs typeface="Segoe UI" pitchFamily="34" charset="0"/>
                  </a:rPr>
                  <a:t>Store and share files</a:t>
                </a:r>
              </a:p>
            </p:txBody>
          </p:sp>
          <p:pic>
            <p:nvPicPr>
              <p:cNvPr id="22" name="Picture 21">
                <a:extLst>
                  <a:ext uri="{FF2B5EF4-FFF2-40B4-BE49-F238E27FC236}">
                    <a16:creationId xmlns:a16="http://schemas.microsoft.com/office/drawing/2014/main" id="{118EAFA2-56D3-7B44-8C88-33946BF5DF92}"/>
                  </a:ext>
                </a:extLst>
              </p:cNvPr>
              <p:cNvPicPr>
                <a:picLocks noChangeAspect="1"/>
              </p:cNvPicPr>
              <p:nvPr/>
            </p:nvPicPr>
            <p:blipFill>
              <a:blip r:embed="rId10">
                <a:duotone>
                  <a:prstClr val="black"/>
                  <a:schemeClr val="accent1">
                    <a:tint val="45000"/>
                    <a:satMod val="400000"/>
                  </a:schemeClr>
                </a:duotone>
              </a:blip>
              <a:stretch>
                <a:fillRect/>
              </a:stretch>
            </p:blipFill>
            <p:spPr>
              <a:xfrm>
                <a:off x="8590060" y="1312000"/>
                <a:ext cx="483681" cy="464334"/>
              </a:xfrm>
              <a:prstGeom prst="rect">
                <a:avLst/>
              </a:prstGeom>
            </p:spPr>
          </p:pic>
        </p:grpSp>
        <p:grpSp>
          <p:nvGrpSpPr>
            <p:cNvPr id="6" name="Group 5">
              <a:extLst>
                <a:ext uri="{FF2B5EF4-FFF2-40B4-BE49-F238E27FC236}">
                  <a16:creationId xmlns:a16="http://schemas.microsoft.com/office/drawing/2014/main" id="{BE0219E0-8D88-6E40-8D62-42837CCF202C}"/>
                </a:ext>
              </a:extLst>
            </p:cNvPr>
            <p:cNvGrpSpPr/>
            <p:nvPr/>
          </p:nvGrpSpPr>
          <p:grpSpPr>
            <a:xfrm>
              <a:off x="5306712" y="4250642"/>
              <a:ext cx="1271992" cy="1073205"/>
              <a:chOff x="5306712" y="4250642"/>
              <a:chExt cx="1271992" cy="1073205"/>
            </a:xfrm>
          </p:grpSpPr>
          <p:sp>
            <p:nvSpPr>
              <p:cNvPr id="31" name="Oval 30">
                <a:extLst>
                  <a:ext uri="{FF2B5EF4-FFF2-40B4-BE49-F238E27FC236}">
                    <a16:creationId xmlns:a16="http://schemas.microsoft.com/office/drawing/2014/main" id="{8F9E358A-63FB-FA4C-BE8A-AA6152D83095}"/>
                  </a:ext>
                </a:extLst>
              </p:cNvPr>
              <p:cNvSpPr/>
              <p:nvPr/>
            </p:nvSpPr>
            <p:spPr bwMode="auto">
              <a:xfrm>
                <a:off x="5397443" y="4250642"/>
                <a:ext cx="1073205" cy="1073205"/>
              </a:xfrm>
              <a:prstGeom prst="ellipse">
                <a:avLst/>
              </a:prstGeom>
              <a:solidFill>
                <a:schemeClr val="bg2"/>
              </a:solidFill>
              <a:ln w="25400">
                <a:solidFill>
                  <a:srgbClr val="D2D2D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solidFill>
                    <a:srgbClr val="D2D2D2"/>
                  </a:solidFill>
                  <a:ea typeface="Segoe UI" pitchFamily="34" charset="0"/>
                  <a:cs typeface="Segoe UI" pitchFamily="34" charset="0"/>
                </a:endParaRPr>
              </a:p>
            </p:txBody>
          </p:sp>
          <p:sp>
            <p:nvSpPr>
              <p:cNvPr id="33" name="TextBox 32">
                <a:extLst>
                  <a:ext uri="{FF2B5EF4-FFF2-40B4-BE49-F238E27FC236}">
                    <a16:creationId xmlns:a16="http://schemas.microsoft.com/office/drawing/2014/main" id="{3C0743C2-AF47-494A-98C6-0B32B4AA1048}"/>
                  </a:ext>
                </a:extLst>
              </p:cNvPr>
              <p:cNvSpPr txBox="1"/>
              <p:nvPr/>
            </p:nvSpPr>
            <p:spPr>
              <a:xfrm>
                <a:off x="5306712" y="4749443"/>
                <a:ext cx="1271992" cy="572464"/>
              </a:xfrm>
              <a:prstGeom prst="rect">
                <a:avLst/>
              </a:prstGeom>
              <a:noFill/>
            </p:spPr>
            <p:txBody>
              <a:bodyPr wrap="square" lIns="186521" tIns="149217" rIns="186521" bIns="149217" rtlCol="0">
                <a:spAutoFit/>
              </a:bodyPr>
              <a:lstStyle/>
              <a:p>
                <a:pPr algn="ctr" defTabSz="932293" fontAlgn="base">
                  <a:lnSpc>
                    <a:spcPct val="90000"/>
                  </a:lnSpc>
                  <a:spcBef>
                    <a:spcPct val="0"/>
                  </a:spcBef>
                  <a:spcAft>
                    <a:spcPct val="0"/>
                  </a:spcAft>
                </a:pPr>
                <a:r>
                  <a:rPr lang="en-US" sz="1020">
                    <a:latin typeface="+mj-lt"/>
                    <a:ea typeface="Segoe UI" pitchFamily="34" charset="0"/>
                    <a:cs typeface="Segoe UI" pitchFamily="34" charset="0"/>
                  </a:rPr>
                  <a:t>Collaborate on documents</a:t>
                </a:r>
              </a:p>
            </p:txBody>
          </p:sp>
          <p:pic>
            <p:nvPicPr>
              <p:cNvPr id="37" name="Picture 36">
                <a:extLst>
                  <a:ext uri="{FF2B5EF4-FFF2-40B4-BE49-F238E27FC236}">
                    <a16:creationId xmlns:a16="http://schemas.microsoft.com/office/drawing/2014/main" id="{CAF2A9C8-E19C-2B43-B29E-89DA82A82F31}"/>
                  </a:ext>
                </a:extLst>
              </p:cNvPr>
              <p:cNvPicPr>
                <a:picLocks noChangeAspect="1"/>
              </p:cNvPicPr>
              <p:nvPr/>
            </p:nvPicPr>
            <p:blipFill>
              <a:blip r:embed="rId11">
                <a:duotone>
                  <a:prstClr val="black"/>
                  <a:schemeClr val="accent1">
                    <a:tint val="45000"/>
                    <a:satMod val="400000"/>
                  </a:schemeClr>
                </a:duotone>
              </a:blip>
              <a:stretch>
                <a:fillRect/>
              </a:stretch>
            </p:blipFill>
            <p:spPr>
              <a:xfrm>
                <a:off x="5622984" y="4326419"/>
                <a:ext cx="608980" cy="551888"/>
              </a:xfrm>
              <a:prstGeom prst="rect">
                <a:avLst/>
              </a:prstGeom>
            </p:spPr>
          </p:pic>
        </p:grpSp>
      </p:grpSp>
    </p:spTree>
    <p:extLst>
      <p:ext uri="{BB962C8B-B14F-4D97-AF65-F5344CB8AC3E}">
        <p14:creationId xmlns:p14="http://schemas.microsoft.com/office/powerpoint/2010/main" val="407713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200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par>
                                <p:cTn id="15" presetID="21" presetClass="entr" presetSubtype="1"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animEffect transition="in" filter="wheel(1)">
                                      <p:cBhvr>
                                        <p:cTn id="1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0E4467-3F82-428E-9A50-2B81C6A8190E}"/>
              </a:ext>
            </a:extLst>
          </p:cNvPr>
          <p:cNvSpPr/>
          <p:nvPr/>
        </p:nvSpPr>
        <p:spPr bwMode="auto">
          <a:xfrm>
            <a:off x="5494366" y="1402033"/>
            <a:ext cx="6941227" cy="4988490"/>
          </a:xfrm>
          <a:prstGeom prst="rect">
            <a:avLst/>
          </a:prstGeom>
          <a:solidFill>
            <a:srgbClr val="0E0E0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F4EC02E3-2C64-487D-B028-FE587A1C4FDB}"/>
              </a:ext>
            </a:extLst>
          </p:cNvPr>
          <p:cNvSpPr/>
          <p:nvPr/>
        </p:nvSpPr>
        <p:spPr>
          <a:xfrm>
            <a:off x="1264489" y="2103749"/>
            <a:ext cx="2530325" cy="612765"/>
          </a:xfrm>
          <a:prstGeom prst="rect">
            <a:avLst/>
          </a:prstGeom>
        </p:spPr>
        <p:txBody>
          <a:bodyPr wrap="none">
            <a:spAutoFit/>
          </a:bodyPr>
          <a:lstStyle/>
          <a:p>
            <a:pPr defTabSz="950573">
              <a:lnSpc>
                <a:spcPct val="90000"/>
              </a:lnSpc>
              <a:spcAft>
                <a:spcPts val="600"/>
              </a:spcAft>
              <a:buSzPct val="90000"/>
              <a:defRPr/>
            </a:pPr>
            <a:r>
              <a:rPr lang="en-US" sz="1836" b="1">
                <a:solidFill>
                  <a:srgbClr val="2F2F2F"/>
                </a:solidFill>
                <a:latin typeface="Segoe UI Semibold" charset="0"/>
                <a:cs typeface="Segoe UI Semibold" charset="0"/>
              </a:rPr>
              <a:t>Transform workplace </a:t>
            </a:r>
            <a:br>
              <a:rPr lang="en-US" sz="1836" b="1">
                <a:solidFill>
                  <a:srgbClr val="2F2F2F"/>
                </a:solidFill>
                <a:latin typeface="Segoe UI Semibold" charset="0"/>
                <a:cs typeface="Segoe UI Semibold" charset="0"/>
              </a:rPr>
            </a:br>
            <a:r>
              <a:rPr lang="en-US" sz="1836" b="1">
                <a:solidFill>
                  <a:srgbClr val="2F2F2F"/>
                </a:solidFill>
                <a:latin typeface="Segoe UI Semibold" charset="0"/>
                <a:cs typeface="Segoe UI Semibold" charset="0"/>
              </a:rPr>
              <a:t>collaboration</a:t>
            </a:r>
          </a:p>
        </p:txBody>
      </p:sp>
      <p:sp>
        <p:nvSpPr>
          <p:cNvPr id="71" name="Rectangle 70">
            <a:extLst>
              <a:ext uri="{FF2B5EF4-FFF2-40B4-BE49-F238E27FC236}">
                <a16:creationId xmlns:a16="http://schemas.microsoft.com/office/drawing/2014/main" id="{E3BE7C9D-70BF-42F0-885D-FEBABDDCC73D}"/>
              </a:ext>
            </a:extLst>
          </p:cNvPr>
          <p:cNvSpPr/>
          <p:nvPr/>
        </p:nvSpPr>
        <p:spPr>
          <a:xfrm>
            <a:off x="1264489" y="3093437"/>
            <a:ext cx="2334135" cy="612765"/>
          </a:xfrm>
          <a:prstGeom prst="rect">
            <a:avLst/>
          </a:prstGeom>
        </p:spPr>
        <p:txBody>
          <a:bodyPr wrap="none">
            <a:spAutoFit/>
          </a:bodyPr>
          <a:lstStyle/>
          <a:p>
            <a:pPr defTabSz="950573">
              <a:lnSpc>
                <a:spcPct val="90000"/>
              </a:lnSpc>
              <a:spcAft>
                <a:spcPts val="600"/>
              </a:spcAft>
              <a:buSzPct val="90000"/>
              <a:defRPr/>
            </a:pPr>
            <a:r>
              <a:rPr lang="en-US" sz="1836" b="1">
                <a:solidFill>
                  <a:srgbClr val="2F2F2F"/>
                </a:solidFill>
                <a:latin typeface="Segoe UI Semibold" charset="0"/>
                <a:cs typeface="Segoe UI Semibold" charset="0"/>
              </a:rPr>
              <a:t>Streamline business</a:t>
            </a:r>
            <a:br>
              <a:rPr lang="en-US" sz="1836" b="1">
                <a:solidFill>
                  <a:srgbClr val="2F2F2F"/>
                </a:solidFill>
                <a:latin typeface="Segoe UI Semibold" charset="0"/>
                <a:cs typeface="Segoe UI Semibold" charset="0"/>
              </a:rPr>
            </a:br>
            <a:r>
              <a:rPr lang="en-US" sz="1836" b="1">
                <a:solidFill>
                  <a:srgbClr val="2F2F2F"/>
                </a:solidFill>
                <a:latin typeface="Segoe UI Semibold" charset="0"/>
                <a:cs typeface="Segoe UI Semibold" charset="0"/>
              </a:rPr>
              <a:t>processes</a:t>
            </a:r>
          </a:p>
        </p:txBody>
      </p:sp>
      <p:sp>
        <p:nvSpPr>
          <p:cNvPr id="76" name="Rectangle 75">
            <a:extLst>
              <a:ext uri="{FF2B5EF4-FFF2-40B4-BE49-F238E27FC236}">
                <a16:creationId xmlns:a16="http://schemas.microsoft.com/office/drawing/2014/main" id="{0D07033C-E663-45C5-9C24-2501E19353C4}"/>
              </a:ext>
            </a:extLst>
          </p:cNvPr>
          <p:cNvSpPr/>
          <p:nvPr/>
        </p:nvSpPr>
        <p:spPr>
          <a:xfrm>
            <a:off x="1264489" y="4185144"/>
            <a:ext cx="3343897" cy="691242"/>
          </a:xfrm>
          <a:prstGeom prst="rect">
            <a:avLst/>
          </a:prstGeom>
        </p:spPr>
        <p:txBody>
          <a:bodyPr wrap="square">
            <a:spAutoFit/>
          </a:bodyPr>
          <a:lstStyle/>
          <a:p>
            <a:pPr defTabSz="950573">
              <a:lnSpc>
                <a:spcPct val="90000"/>
              </a:lnSpc>
              <a:spcAft>
                <a:spcPts val="600"/>
              </a:spcAft>
              <a:buSzPct val="90000"/>
              <a:defRPr/>
            </a:pPr>
            <a:r>
              <a:rPr lang="en-US" sz="1836" b="1" dirty="0">
                <a:solidFill>
                  <a:srgbClr val="2F2F2F"/>
                </a:solidFill>
                <a:latin typeface="Segoe UI Semibold" charset="0"/>
                <a:cs typeface="Segoe UI Semibold" charset="0"/>
              </a:rPr>
              <a:t>Connect everyone on </a:t>
            </a:r>
          </a:p>
          <a:p>
            <a:pPr defTabSz="950573">
              <a:lnSpc>
                <a:spcPct val="90000"/>
              </a:lnSpc>
              <a:spcAft>
                <a:spcPts val="600"/>
              </a:spcAft>
              <a:buSzPct val="90000"/>
              <a:defRPr/>
            </a:pPr>
            <a:r>
              <a:rPr lang="en-US" sz="1836" b="1" dirty="0">
                <a:solidFill>
                  <a:srgbClr val="2F2F2F"/>
                </a:solidFill>
                <a:latin typeface="Segoe UI Semibold" charset="0"/>
                <a:cs typeface="Segoe UI Semibold" charset="0"/>
              </a:rPr>
              <a:t>a single platform</a:t>
            </a:r>
          </a:p>
        </p:txBody>
      </p:sp>
      <p:grpSp>
        <p:nvGrpSpPr>
          <p:cNvPr id="2" name="Group 1">
            <a:extLst>
              <a:ext uri="{FF2B5EF4-FFF2-40B4-BE49-F238E27FC236}">
                <a16:creationId xmlns:a16="http://schemas.microsoft.com/office/drawing/2014/main" id="{9B65B61C-BD88-4043-9213-6F3E240B9CEE}"/>
              </a:ext>
            </a:extLst>
          </p:cNvPr>
          <p:cNvGrpSpPr/>
          <p:nvPr/>
        </p:nvGrpSpPr>
        <p:grpSpPr>
          <a:xfrm>
            <a:off x="437434" y="2109106"/>
            <a:ext cx="625591" cy="625589"/>
            <a:chOff x="434975" y="2157290"/>
            <a:chExt cx="525145" cy="525145"/>
          </a:xfrm>
        </p:grpSpPr>
        <p:sp>
          <p:nvSpPr>
            <p:cNvPr id="12" name="Oval 11">
              <a:extLst>
                <a:ext uri="{FF2B5EF4-FFF2-40B4-BE49-F238E27FC236}">
                  <a16:creationId xmlns:a16="http://schemas.microsoft.com/office/drawing/2014/main" id="{A7BABC81-BB06-4514-A3CD-CFB1996D6F8B}"/>
                </a:ext>
              </a:extLst>
            </p:cNvPr>
            <p:cNvSpPr/>
            <p:nvPr/>
          </p:nvSpPr>
          <p:spPr bwMode="auto">
            <a:xfrm>
              <a:off x="434975" y="2157290"/>
              <a:ext cx="525145" cy="525145"/>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1598" spc="-15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6" name="Group 25">
              <a:extLst>
                <a:ext uri="{FF2B5EF4-FFF2-40B4-BE49-F238E27FC236}">
                  <a16:creationId xmlns:a16="http://schemas.microsoft.com/office/drawing/2014/main" id="{F8757066-304C-4F11-BDD1-4260A4F9D653}"/>
                </a:ext>
              </a:extLst>
            </p:cNvPr>
            <p:cNvGrpSpPr/>
            <p:nvPr/>
          </p:nvGrpSpPr>
          <p:grpSpPr>
            <a:xfrm>
              <a:off x="551497" y="2298418"/>
              <a:ext cx="292100" cy="242888"/>
              <a:chOff x="557213" y="2300288"/>
              <a:chExt cx="292100" cy="242888"/>
            </a:xfrm>
          </p:grpSpPr>
          <p:sp>
            <p:nvSpPr>
              <p:cNvPr id="22" name="Freeform 5">
                <a:extLst>
                  <a:ext uri="{FF2B5EF4-FFF2-40B4-BE49-F238E27FC236}">
                    <a16:creationId xmlns:a16="http://schemas.microsoft.com/office/drawing/2014/main" id="{609C8F9B-6F88-4217-A3A0-C26AE440E962}"/>
                  </a:ext>
                </a:extLst>
              </p:cNvPr>
              <p:cNvSpPr>
                <a:spLocks/>
              </p:cNvSpPr>
              <p:nvPr/>
            </p:nvSpPr>
            <p:spPr bwMode="auto">
              <a:xfrm>
                <a:off x="557213" y="2363788"/>
                <a:ext cx="228600" cy="179388"/>
              </a:xfrm>
              <a:custGeom>
                <a:avLst/>
                <a:gdLst>
                  <a:gd name="T0" fmla="*/ 0 w 232"/>
                  <a:gd name="T1" fmla="*/ 148 h 182"/>
                  <a:gd name="T2" fmla="*/ 0 w 232"/>
                  <a:gd name="T3" fmla="*/ 148 h 182"/>
                  <a:gd name="T4" fmla="*/ 42 w 232"/>
                  <a:gd name="T5" fmla="*/ 148 h 182"/>
                  <a:gd name="T6" fmla="*/ 42 w 232"/>
                  <a:gd name="T7" fmla="*/ 182 h 182"/>
                  <a:gd name="T8" fmla="*/ 59 w 232"/>
                  <a:gd name="T9" fmla="*/ 165 h 182"/>
                  <a:gd name="T10" fmla="*/ 76 w 232"/>
                  <a:gd name="T11" fmla="*/ 148 h 182"/>
                  <a:gd name="T12" fmla="*/ 232 w 232"/>
                  <a:gd name="T13" fmla="*/ 148 h 182"/>
                  <a:gd name="T14" fmla="*/ 232 w 232"/>
                  <a:gd name="T15" fmla="*/ 0 h 182"/>
                  <a:gd name="T16" fmla="*/ 0 w 232"/>
                  <a:gd name="T17" fmla="*/ 0 h 182"/>
                  <a:gd name="T18" fmla="*/ 0 w 232"/>
                  <a:gd name="T19" fmla="*/ 14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182">
                    <a:moveTo>
                      <a:pt x="0" y="148"/>
                    </a:moveTo>
                    <a:lnTo>
                      <a:pt x="0" y="148"/>
                    </a:lnTo>
                    <a:lnTo>
                      <a:pt x="42" y="148"/>
                    </a:lnTo>
                    <a:lnTo>
                      <a:pt x="42" y="182"/>
                    </a:lnTo>
                    <a:cubicBezTo>
                      <a:pt x="48" y="176"/>
                      <a:pt x="53" y="171"/>
                      <a:pt x="59" y="165"/>
                    </a:cubicBezTo>
                    <a:cubicBezTo>
                      <a:pt x="64" y="159"/>
                      <a:pt x="70" y="154"/>
                      <a:pt x="76" y="148"/>
                    </a:cubicBezTo>
                    <a:lnTo>
                      <a:pt x="232" y="148"/>
                    </a:lnTo>
                    <a:lnTo>
                      <a:pt x="232" y="0"/>
                    </a:lnTo>
                    <a:lnTo>
                      <a:pt x="0" y="0"/>
                    </a:lnTo>
                    <a:lnTo>
                      <a:pt x="0" y="148"/>
                    </a:lnTo>
                    <a:close/>
                  </a:path>
                </a:pathLst>
              </a:custGeom>
              <a:solidFill>
                <a:srgbClr val="C1C1C1"/>
              </a:solidFill>
              <a:ln w="0">
                <a:noFill/>
                <a:prstDash val="solid"/>
                <a:round/>
                <a:headEnd/>
                <a:tailEnd/>
              </a:ln>
            </p:spPr>
            <p:txBody>
              <a:bodyPr vert="horz" wrap="square" lIns="91401" tIns="45700" rIns="91401" bIns="45700" numCol="1" anchor="t" anchorCtr="0" compatLnSpc="1">
                <a:prstTxWarp prst="textNoShape">
                  <a:avLst/>
                </a:prstTxWarp>
              </a:bodyPr>
              <a:lstStyle/>
              <a:p>
                <a:pPr defTabSz="932151">
                  <a:defRPr/>
                </a:pPr>
                <a:endParaRPr lang="en-US" sz="1873">
                  <a:solidFill>
                    <a:srgbClr val="282828"/>
                  </a:solidFill>
                  <a:latin typeface="Segoe UI"/>
                </a:endParaRPr>
              </a:p>
            </p:txBody>
          </p:sp>
          <p:sp>
            <p:nvSpPr>
              <p:cNvPr id="24" name="Freeform 7">
                <a:extLst>
                  <a:ext uri="{FF2B5EF4-FFF2-40B4-BE49-F238E27FC236}">
                    <a16:creationId xmlns:a16="http://schemas.microsoft.com/office/drawing/2014/main" id="{61EA599F-4A1B-4BCE-AD9F-409C3922888A}"/>
                  </a:ext>
                </a:extLst>
              </p:cNvPr>
              <p:cNvSpPr>
                <a:spLocks/>
              </p:cNvSpPr>
              <p:nvPr/>
            </p:nvSpPr>
            <p:spPr bwMode="auto">
              <a:xfrm>
                <a:off x="598488" y="2300288"/>
                <a:ext cx="250825" cy="166688"/>
              </a:xfrm>
              <a:custGeom>
                <a:avLst/>
                <a:gdLst>
                  <a:gd name="T0" fmla="*/ 0 w 254"/>
                  <a:gd name="T1" fmla="*/ 42 h 169"/>
                  <a:gd name="T2" fmla="*/ 0 w 254"/>
                  <a:gd name="T3" fmla="*/ 42 h 169"/>
                  <a:gd name="T4" fmla="*/ 212 w 254"/>
                  <a:gd name="T5" fmla="*/ 42 h 169"/>
                  <a:gd name="T6" fmla="*/ 212 w 254"/>
                  <a:gd name="T7" fmla="*/ 169 h 169"/>
                  <a:gd name="T8" fmla="*/ 254 w 254"/>
                  <a:gd name="T9" fmla="*/ 169 h 169"/>
                  <a:gd name="T10" fmla="*/ 254 w 254"/>
                  <a:gd name="T11" fmla="*/ 0 h 169"/>
                  <a:gd name="T12" fmla="*/ 0 w 254"/>
                  <a:gd name="T13" fmla="*/ 0 h 169"/>
                  <a:gd name="T14" fmla="*/ 0 w 254"/>
                  <a:gd name="T15" fmla="*/ 42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169">
                    <a:moveTo>
                      <a:pt x="0" y="42"/>
                    </a:moveTo>
                    <a:lnTo>
                      <a:pt x="0" y="42"/>
                    </a:lnTo>
                    <a:lnTo>
                      <a:pt x="212" y="42"/>
                    </a:lnTo>
                    <a:lnTo>
                      <a:pt x="212" y="169"/>
                    </a:lnTo>
                    <a:lnTo>
                      <a:pt x="254" y="169"/>
                    </a:lnTo>
                    <a:lnTo>
                      <a:pt x="254" y="0"/>
                    </a:lnTo>
                    <a:lnTo>
                      <a:pt x="0" y="0"/>
                    </a:lnTo>
                    <a:lnTo>
                      <a:pt x="0" y="42"/>
                    </a:lnTo>
                    <a:close/>
                  </a:path>
                </a:pathLst>
              </a:custGeom>
              <a:solidFill>
                <a:srgbClr val="5558AF"/>
              </a:solidFill>
              <a:ln w="0">
                <a:noFill/>
                <a:prstDash val="solid"/>
                <a:round/>
                <a:headEnd/>
                <a:tailEnd/>
              </a:ln>
            </p:spPr>
            <p:txBody>
              <a:bodyPr vert="horz" wrap="square" lIns="91401" tIns="45700" rIns="91401" bIns="45700" numCol="1" anchor="t" anchorCtr="0" compatLnSpc="1">
                <a:prstTxWarp prst="textNoShape">
                  <a:avLst/>
                </a:prstTxWarp>
              </a:bodyPr>
              <a:lstStyle/>
              <a:p>
                <a:pPr defTabSz="932151">
                  <a:defRPr/>
                </a:pPr>
                <a:endParaRPr lang="en-US" sz="1873">
                  <a:solidFill>
                    <a:srgbClr val="282828"/>
                  </a:solidFill>
                  <a:latin typeface="Segoe UI"/>
                </a:endParaRPr>
              </a:p>
            </p:txBody>
          </p:sp>
        </p:grpSp>
      </p:grpSp>
      <p:grpSp>
        <p:nvGrpSpPr>
          <p:cNvPr id="113" name="Group 112">
            <a:extLst>
              <a:ext uri="{FF2B5EF4-FFF2-40B4-BE49-F238E27FC236}">
                <a16:creationId xmlns:a16="http://schemas.microsoft.com/office/drawing/2014/main" id="{65B044BE-1B1E-4449-91C9-B808DA1D0CB6}"/>
              </a:ext>
            </a:extLst>
          </p:cNvPr>
          <p:cNvGrpSpPr/>
          <p:nvPr/>
        </p:nvGrpSpPr>
        <p:grpSpPr>
          <a:xfrm>
            <a:off x="437435" y="3096115"/>
            <a:ext cx="625590" cy="625589"/>
            <a:chOff x="435794" y="2989497"/>
            <a:chExt cx="525071" cy="525071"/>
          </a:xfrm>
        </p:grpSpPr>
        <p:sp>
          <p:nvSpPr>
            <p:cNvPr id="13" name="Oval 12">
              <a:extLst>
                <a:ext uri="{FF2B5EF4-FFF2-40B4-BE49-F238E27FC236}">
                  <a16:creationId xmlns:a16="http://schemas.microsoft.com/office/drawing/2014/main" id="{89145184-8A58-4DDE-9F3D-7319828A6810}"/>
                </a:ext>
              </a:extLst>
            </p:cNvPr>
            <p:cNvSpPr/>
            <p:nvPr/>
          </p:nvSpPr>
          <p:spPr bwMode="auto">
            <a:xfrm>
              <a:off x="435794" y="2989497"/>
              <a:ext cx="525071" cy="52507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1598" spc="-15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5" name="Group 24">
              <a:extLst>
                <a:ext uri="{FF2B5EF4-FFF2-40B4-BE49-F238E27FC236}">
                  <a16:creationId xmlns:a16="http://schemas.microsoft.com/office/drawing/2014/main" id="{E4A7E353-2E81-4E4E-B2CB-A1B0B8D162F0}"/>
                </a:ext>
              </a:extLst>
            </p:cNvPr>
            <p:cNvGrpSpPr/>
            <p:nvPr/>
          </p:nvGrpSpPr>
          <p:grpSpPr>
            <a:xfrm>
              <a:off x="553867" y="3128207"/>
              <a:ext cx="288925" cy="247650"/>
              <a:chOff x="558800" y="3144838"/>
              <a:chExt cx="288925" cy="247650"/>
            </a:xfrm>
          </p:grpSpPr>
          <p:sp>
            <p:nvSpPr>
              <p:cNvPr id="17" name="Freeform 5">
                <a:extLst>
                  <a:ext uri="{FF2B5EF4-FFF2-40B4-BE49-F238E27FC236}">
                    <a16:creationId xmlns:a16="http://schemas.microsoft.com/office/drawing/2014/main" id="{E3F1C7A5-7F19-4DA9-8727-D92C158F0C8D}"/>
                  </a:ext>
                </a:extLst>
              </p:cNvPr>
              <p:cNvSpPr>
                <a:spLocks noEditPoints="1"/>
              </p:cNvSpPr>
              <p:nvPr/>
            </p:nvSpPr>
            <p:spPr bwMode="auto">
              <a:xfrm>
                <a:off x="558800" y="3171825"/>
                <a:ext cx="288925" cy="193675"/>
              </a:xfrm>
              <a:custGeom>
                <a:avLst/>
                <a:gdLst>
                  <a:gd name="T0" fmla="*/ 164 w 426"/>
                  <a:gd name="T1" fmla="*/ 112 h 286"/>
                  <a:gd name="T2" fmla="*/ 164 w 426"/>
                  <a:gd name="T3" fmla="*/ 112 h 286"/>
                  <a:gd name="T4" fmla="*/ 175 w 426"/>
                  <a:gd name="T5" fmla="*/ 95 h 286"/>
                  <a:gd name="T6" fmla="*/ 192 w 426"/>
                  <a:gd name="T7" fmla="*/ 83 h 286"/>
                  <a:gd name="T8" fmla="*/ 213 w 426"/>
                  <a:gd name="T9" fmla="*/ 79 h 286"/>
                  <a:gd name="T10" fmla="*/ 233 w 426"/>
                  <a:gd name="T11" fmla="*/ 83 h 286"/>
                  <a:gd name="T12" fmla="*/ 250 w 426"/>
                  <a:gd name="T13" fmla="*/ 95 h 286"/>
                  <a:gd name="T14" fmla="*/ 262 w 426"/>
                  <a:gd name="T15" fmla="*/ 112 h 286"/>
                  <a:gd name="T16" fmla="*/ 266 w 426"/>
                  <a:gd name="T17" fmla="*/ 133 h 286"/>
                  <a:gd name="T18" fmla="*/ 262 w 426"/>
                  <a:gd name="T19" fmla="*/ 153 h 286"/>
                  <a:gd name="T20" fmla="*/ 250 w 426"/>
                  <a:gd name="T21" fmla="*/ 170 h 286"/>
                  <a:gd name="T22" fmla="*/ 233 w 426"/>
                  <a:gd name="T23" fmla="*/ 182 h 286"/>
                  <a:gd name="T24" fmla="*/ 213 w 426"/>
                  <a:gd name="T25" fmla="*/ 186 h 286"/>
                  <a:gd name="T26" fmla="*/ 192 w 426"/>
                  <a:gd name="T27" fmla="*/ 182 h 286"/>
                  <a:gd name="T28" fmla="*/ 175 w 426"/>
                  <a:gd name="T29" fmla="*/ 170 h 286"/>
                  <a:gd name="T30" fmla="*/ 164 w 426"/>
                  <a:gd name="T31" fmla="*/ 153 h 286"/>
                  <a:gd name="T32" fmla="*/ 160 w 426"/>
                  <a:gd name="T33" fmla="*/ 133 h 286"/>
                  <a:gd name="T34" fmla="*/ 164 w 426"/>
                  <a:gd name="T35" fmla="*/ 112 h 286"/>
                  <a:gd name="T36" fmla="*/ 298 w 426"/>
                  <a:gd name="T37" fmla="*/ 32 h 286"/>
                  <a:gd name="T38" fmla="*/ 298 w 426"/>
                  <a:gd name="T39" fmla="*/ 32 h 286"/>
                  <a:gd name="T40" fmla="*/ 394 w 426"/>
                  <a:gd name="T41" fmla="*/ 32 h 286"/>
                  <a:gd name="T42" fmla="*/ 394 w 426"/>
                  <a:gd name="T43" fmla="*/ 128 h 286"/>
                  <a:gd name="T44" fmla="*/ 298 w 426"/>
                  <a:gd name="T45" fmla="*/ 128 h 286"/>
                  <a:gd name="T46" fmla="*/ 298 w 426"/>
                  <a:gd name="T47" fmla="*/ 32 h 286"/>
                  <a:gd name="T48" fmla="*/ 0 w 426"/>
                  <a:gd name="T49" fmla="*/ 286 h 286"/>
                  <a:gd name="T50" fmla="*/ 0 w 426"/>
                  <a:gd name="T51" fmla="*/ 286 h 286"/>
                  <a:gd name="T52" fmla="*/ 133 w 426"/>
                  <a:gd name="T53" fmla="*/ 286 h 286"/>
                  <a:gd name="T54" fmla="*/ 137 w 426"/>
                  <a:gd name="T55" fmla="*/ 266 h 286"/>
                  <a:gd name="T56" fmla="*/ 119 w 426"/>
                  <a:gd name="T57" fmla="*/ 274 h 286"/>
                  <a:gd name="T58" fmla="*/ 92 w 426"/>
                  <a:gd name="T59" fmla="*/ 247 h 286"/>
                  <a:gd name="T60" fmla="*/ 119 w 426"/>
                  <a:gd name="T61" fmla="*/ 220 h 286"/>
                  <a:gd name="T62" fmla="*/ 146 w 426"/>
                  <a:gd name="T63" fmla="*/ 247 h 286"/>
                  <a:gd name="T64" fmla="*/ 145 w 426"/>
                  <a:gd name="T65" fmla="*/ 249 h 286"/>
                  <a:gd name="T66" fmla="*/ 156 w 426"/>
                  <a:gd name="T67" fmla="*/ 236 h 286"/>
                  <a:gd name="T68" fmla="*/ 181 w 426"/>
                  <a:gd name="T69" fmla="*/ 219 h 286"/>
                  <a:gd name="T70" fmla="*/ 213 w 426"/>
                  <a:gd name="T71" fmla="*/ 213 h 286"/>
                  <a:gd name="T72" fmla="*/ 245 w 426"/>
                  <a:gd name="T73" fmla="*/ 219 h 286"/>
                  <a:gd name="T74" fmla="*/ 270 w 426"/>
                  <a:gd name="T75" fmla="*/ 236 h 286"/>
                  <a:gd name="T76" fmla="*/ 279 w 426"/>
                  <a:gd name="T77" fmla="*/ 247 h 286"/>
                  <a:gd name="T78" fmla="*/ 306 w 426"/>
                  <a:gd name="T79" fmla="*/ 220 h 286"/>
                  <a:gd name="T80" fmla="*/ 332 w 426"/>
                  <a:gd name="T81" fmla="*/ 247 h 286"/>
                  <a:gd name="T82" fmla="*/ 306 w 426"/>
                  <a:gd name="T83" fmla="*/ 274 h 286"/>
                  <a:gd name="T84" fmla="*/ 289 w 426"/>
                  <a:gd name="T85" fmla="*/ 267 h 286"/>
                  <a:gd name="T86" fmla="*/ 292 w 426"/>
                  <a:gd name="T87" fmla="*/ 286 h 286"/>
                  <a:gd name="T88" fmla="*/ 426 w 426"/>
                  <a:gd name="T89" fmla="*/ 286 h 286"/>
                  <a:gd name="T90" fmla="*/ 426 w 426"/>
                  <a:gd name="T91" fmla="*/ 0 h 286"/>
                  <a:gd name="T92" fmla="*/ 0 w 426"/>
                  <a:gd name="T93" fmla="*/ 0 h 286"/>
                  <a:gd name="T94" fmla="*/ 0 w 426"/>
                  <a:gd name="T95"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6" h="286">
                    <a:moveTo>
                      <a:pt x="164" y="112"/>
                    </a:moveTo>
                    <a:lnTo>
                      <a:pt x="164" y="112"/>
                    </a:lnTo>
                    <a:cubicBezTo>
                      <a:pt x="167" y="105"/>
                      <a:pt x="170" y="100"/>
                      <a:pt x="175" y="95"/>
                    </a:cubicBezTo>
                    <a:cubicBezTo>
                      <a:pt x="180" y="90"/>
                      <a:pt x="186" y="86"/>
                      <a:pt x="192" y="83"/>
                    </a:cubicBezTo>
                    <a:cubicBezTo>
                      <a:pt x="199" y="81"/>
                      <a:pt x="205" y="79"/>
                      <a:pt x="213" y="79"/>
                    </a:cubicBezTo>
                    <a:cubicBezTo>
                      <a:pt x="220" y="79"/>
                      <a:pt x="227" y="81"/>
                      <a:pt x="233" y="83"/>
                    </a:cubicBezTo>
                    <a:cubicBezTo>
                      <a:pt x="240" y="86"/>
                      <a:pt x="246" y="90"/>
                      <a:pt x="250" y="95"/>
                    </a:cubicBezTo>
                    <a:cubicBezTo>
                      <a:pt x="255" y="100"/>
                      <a:pt x="259" y="105"/>
                      <a:pt x="262" y="112"/>
                    </a:cubicBezTo>
                    <a:cubicBezTo>
                      <a:pt x="265" y="118"/>
                      <a:pt x="266" y="125"/>
                      <a:pt x="266" y="133"/>
                    </a:cubicBezTo>
                    <a:cubicBezTo>
                      <a:pt x="266" y="140"/>
                      <a:pt x="265" y="147"/>
                      <a:pt x="262" y="153"/>
                    </a:cubicBezTo>
                    <a:cubicBezTo>
                      <a:pt x="259" y="160"/>
                      <a:pt x="255" y="165"/>
                      <a:pt x="250" y="170"/>
                    </a:cubicBezTo>
                    <a:cubicBezTo>
                      <a:pt x="246" y="175"/>
                      <a:pt x="240" y="179"/>
                      <a:pt x="233" y="182"/>
                    </a:cubicBezTo>
                    <a:cubicBezTo>
                      <a:pt x="227" y="184"/>
                      <a:pt x="220" y="186"/>
                      <a:pt x="213" y="186"/>
                    </a:cubicBezTo>
                    <a:cubicBezTo>
                      <a:pt x="205" y="186"/>
                      <a:pt x="199" y="184"/>
                      <a:pt x="192" y="182"/>
                    </a:cubicBezTo>
                    <a:cubicBezTo>
                      <a:pt x="186" y="179"/>
                      <a:pt x="180" y="175"/>
                      <a:pt x="175" y="170"/>
                    </a:cubicBezTo>
                    <a:cubicBezTo>
                      <a:pt x="170" y="165"/>
                      <a:pt x="167" y="160"/>
                      <a:pt x="164" y="153"/>
                    </a:cubicBezTo>
                    <a:cubicBezTo>
                      <a:pt x="161" y="147"/>
                      <a:pt x="160" y="140"/>
                      <a:pt x="160" y="133"/>
                    </a:cubicBezTo>
                    <a:cubicBezTo>
                      <a:pt x="160" y="125"/>
                      <a:pt x="161" y="118"/>
                      <a:pt x="164" y="112"/>
                    </a:cubicBezTo>
                    <a:close/>
                    <a:moveTo>
                      <a:pt x="298" y="32"/>
                    </a:moveTo>
                    <a:lnTo>
                      <a:pt x="298" y="32"/>
                    </a:lnTo>
                    <a:lnTo>
                      <a:pt x="394" y="32"/>
                    </a:lnTo>
                    <a:lnTo>
                      <a:pt x="394" y="128"/>
                    </a:lnTo>
                    <a:lnTo>
                      <a:pt x="298" y="128"/>
                    </a:lnTo>
                    <a:lnTo>
                      <a:pt x="298" y="32"/>
                    </a:lnTo>
                    <a:close/>
                    <a:moveTo>
                      <a:pt x="0" y="286"/>
                    </a:moveTo>
                    <a:lnTo>
                      <a:pt x="0" y="286"/>
                    </a:lnTo>
                    <a:lnTo>
                      <a:pt x="133" y="286"/>
                    </a:lnTo>
                    <a:cubicBezTo>
                      <a:pt x="134" y="279"/>
                      <a:pt x="135" y="272"/>
                      <a:pt x="137" y="266"/>
                    </a:cubicBezTo>
                    <a:cubicBezTo>
                      <a:pt x="133" y="271"/>
                      <a:pt x="126" y="274"/>
                      <a:pt x="119" y="274"/>
                    </a:cubicBezTo>
                    <a:cubicBezTo>
                      <a:pt x="104" y="274"/>
                      <a:pt x="92" y="262"/>
                      <a:pt x="92" y="247"/>
                    </a:cubicBezTo>
                    <a:cubicBezTo>
                      <a:pt x="92" y="232"/>
                      <a:pt x="104" y="220"/>
                      <a:pt x="119" y="220"/>
                    </a:cubicBezTo>
                    <a:cubicBezTo>
                      <a:pt x="134" y="220"/>
                      <a:pt x="146" y="232"/>
                      <a:pt x="146" y="247"/>
                    </a:cubicBezTo>
                    <a:cubicBezTo>
                      <a:pt x="146" y="248"/>
                      <a:pt x="145" y="249"/>
                      <a:pt x="145" y="249"/>
                    </a:cubicBezTo>
                    <a:cubicBezTo>
                      <a:pt x="148" y="245"/>
                      <a:pt x="152" y="240"/>
                      <a:pt x="156" y="236"/>
                    </a:cubicBezTo>
                    <a:cubicBezTo>
                      <a:pt x="163" y="229"/>
                      <a:pt x="172" y="223"/>
                      <a:pt x="181" y="219"/>
                    </a:cubicBezTo>
                    <a:cubicBezTo>
                      <a:pt x="191" y="215"/>
                      <a:pt x="202" y="213"/>
                      <a:pt x="213" y="213"/>
                    </a:cubicBezTo>
                    <a:cubicBezTo>
                      <a:pt x="224" y="213"/>
                      <a:pt x="235" y="215"/>
                      <a:pt x="245" y="219"/>
                    </a:cubicBezTo>
                    <a:cubicBezTo>
                      <a:pt x="254" y="223"/>
                      <a:pt x="263" y="228"/>
                      <a:pt x="270" y="236"/>
                    </a:cubicBezTo>
                    <a:cubicBezTo>
                      <a:pt x="273" y="239"/>
                      <a:pt x="276" y="243"/>
                      <a:pt x="279" y="247"/>
                    </a:cubicBezTo>
                    <a:cubicBezTo>
                      <a:pt x="279" y="232"/>
                      <a:pt x="291" y="220"/>
                      <a:pt x="306" y="220"/>
                    </a:cubicBezTo>
                    <a:cubicBezTo>
                      <a:pt x="321" y="220"/>
                      <a:pt x="332" y="232"/>
                      <a:pt x="332" y="247"/>
                    </a:cubicBezTo>
                    <a:cubicBezTo>
                      <a:pt x="332" y="262"/>
                      <a:pt x="321" y="274"/>
                      <a:pt x="306" y="274"/>
                    </a:cubicBezTo>
                    <a:cubicBezTo>
                      <a:pt x="299" y="274"/>
                      <a:pt x="293" y="271"/>
                      <a:pt x="289" y="267"/>
                    </a:cubicBezTo>
                    <a:cubicBezTo>
                      <a:pt x="291" y="273"/>
                      <a:pt x="292" y="279"/>
                      <a:pt x="292" y="286"/>
                    </a:cubicBezTo>
                    <a:lnTo>
                      <a:pt x="426" y="286"/>
                    </a:lnTo>
                    <a:lnTo>
                      <a:pt x="426" y="0"/>
                    </a:lnTo>
                    <a:lnTo>
                      <a:pt x="0" y="0"/>
                    </a:lnTo>
                    <a:lnTo>
                      <a:pt x="0" y="286"/>
                    </a:lnTo>
                    <a:close/>
                  </a:path>
                </a:pathLst>
              </a:custGeom>
              <a:solidFill>
                <a:srgbClr val="C1C1C1"/>
              </a:solidFill>
              <a:ln w="0">
                <a:noFill/>
                <a:prstDash val="solid"/>
                <a:round/>
                <a:headEnd/>
                <a:tailEnd/>
              </a:ln>
            </p:spPr>
            <p:txBody>
              <a:bodyPr vert="horz" wrap="square" lIns="91414" tIns="45706" rIns="91414" bIns="45706" numCol="1" anchor="t" anchorCtr="0" compatLnSpc="1">
                <a:prstTxWarp prst="textNoShape">
                  <a:avLst/>
                </a:prstTxWarp>
              </a:bodyPr>
              <a:lstStyle/>
              <a:p>
                <a:pPr defTabSz="932330">
                  <a:defRPr/>
                </a:pPr>
                <a:endParaRPr lang="en-US" sz="1836">
                  <a:solidFill>
                    <a:srgbClr val="282828"/>
                  </a:solidFill>
                  <a:latin typeface="Segoe UI"/>
                </a:endParaRPr>
              </a:p>
            </p:txBody>
          </p:sp>
          <p:sp>
            <p:nvSpPr>
              <p:cNvPr id="18" name="Freeform 6">
                <a:extLst>
                  <a:ext uri="{FF2B5EF4-FFF2-40B4-BE49-F238E27FC236}">
                    <a16:creationId xmlns:a16="http://schemas.microsoft.com/office/drawing/2014/main" id="{E7890052-A91A-4CB8-898E-E6851C2D8F50}"/>
                  </a:ext>
                </a:extLst>
              </p:cNvPr>
              <p:cNvSpPr>
                <a:spLocks/>
              </p:cNvSpPr>
              <p:nvPr/>
            </p:nvSpPr>
            <p:spPr bwMode="auto">
              <a:xfrm>
                <a:off x="558800" y="3365500"/>
                <a:ext cx="288925" cy="26988"/>
              </a:xfrm>
              <a:custGeom>
                <a:avLst/>
                <a:gdLst>
                  <a:gd name="T0" fmla="*/ 133 w 426"/>
                  <a:gd name="T1" fmla="*/ 0 h 40"/>
                  <a:gd name="T2" fmla="*/ 133 w 426"/>
                  <a:gd name="T3" fmla="*/ 0 h 40"/>
                  <a:gd name="T4" fmla="*/ 0 w 426"/>
                  <a:gd name="T5" fmla="*/ 0 h 40"/>
                  <a:gd name="T6" fmla="*/ 0 w 426"/>
                  <a:gd name="T7" fmla="*/ 40 h 40"/>
                  <a:gd name="T8" fmla="*/ 426 w 426"/>
                  <a:gd name="T9" fmla="*/ 40 h 40"/>
                  <a:gd name="T10" fmla="*/ 426 w 426"/>
                  <a:gd name="T11" fmla="*/ 0 h 40"/>
                  <a:gd name="T12" fmla="*/ 292 w 426"/>
                  <a:gd name="T13" fmla="*/ 0 h 40"/>
                  <a:gd name="T14" fmla="*/ 133 w 426"/>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0">
                    <a:moveTo>
                      <a:pt x="133" y="0"/>
                    </a:moveTo>
                    <a:lnTo>
                      <a:pt x="133" y="0"/>
                    </a:lnTo>
                    <a:lnTo>
                      <a:pt x="0" y="0"/>
                    </a:lnTo>
                    <a:lnTo>
                      <a:pt x="0" y="40"/>
                    </a:lnTo>
                    <a:lnTo>
                      <a:pt x="426" y="40"/>
                    </a:lnTo>
                    <a:lnTo>
                      <a:pt x="426" y="0"/>
                    </a:lnTo>
                    <a:lnTo>
                      <a:pt x="292" y="0"/>
                    </a:lnTo>
                    <a:lnTo>
                      <a:pt x="133" y="0"/>
                    </a:lnTo>
                    <a:close/>
                  </a:path>
                </a:pathLst>
              </a:custGeom>
              <a:solidFill>
                <a:srgbClr val="2F2F2F"/>
              </a:solidFill>
              <a:ln w="0">
                <a:noFill/>
                <a:prstDash val="solid"/>
                <a:round/>
                <a:headEnd/>
                <a:tailEnd/>
              </a:ln>
            </p:spPr>
            <p:txBody>
              <a:bodyPr vert="horz" wrap="square" lIns="91414" tIns="45706" rIns="91414" bIns="45706" numCol="1" anchor="t" anchorCtr="0" compatLnSpc="1">
                <a:prstTxWarp prst="textNoShape">
                  <a:avLst/>
                </a:prstTxWarp>
              </a:bodyPr>
              <a:lstStyle/>
              <a:p>
                <a:pPr defTabSz="932330">
                  <a:defRPr/>
                </a:pPr>
                <a:endParaRPr lang="en-US" sz="1836">
                  <a:solidFill>
                    <a:srgbClr val="282828"/>
                  </a:solidFill>
                  <a:latin typeface="Segoe UI"/>
                </a:endParaRPr>
              </a:p>
            </p:txBody>
          </p:sp>
          <p:sp>
            <p:nvSpPr>
              <p:cNvPr id="19" name="Freeform 7">
                <a:extLst>
                  <a:ext uri="{FF2B5EF4-FFF2-40B4-BE49-F238E27FC236}">
                    <a16:creationId xmlns:a16="http://schemas.microsoft.com/office/drawing/2014/main" id="{A2E45E16-F053-467F-AA38-35301B31098A}"/>
                  </a:ext>
                </a:extLst>
              </p:cNvPr>
              <p:cNvSpPr>
                <a:spLocks/>
              </p:cNvSpPr>
              <p:nvPr/>
            </p:nvSpPr>
            <p:spPr bwMode="auto">
              <a:xfrm>
                <a:off x="558800" y="3144838"/>
                <a:ext cx="288925" cy="26988"/>
              </a:xfrm>
              <a:custGeom>
                <a:avLst/>
                <a:gdLst>
                  <a:gd name="T0" fmla="*/ 0 w 426"/>
                  <a:gd name="T1" fmla="*/ 40 h 40"/>
                  <a:gd name="T2" fmla="*/ 0 w 426"/>
                  <a:gd name="T3" fmla="*/ 40 h 40"/>
                  <a:gd name="T4" fmla="*/ 426 w 426"/>
                  <a:gd name="T5" fmla="*/ 40 h 40"/>
                  <a:gd name="T6" fmla="*/ 426 w 426"/>
                  <a:gd name="T7" fmla="*/ 0 h 40"/>
                  <a:gd name="T8" fmla="*/ 0 w 426"/>
                  <a:gd name="T9" fmla="*/ 0 h 40"/>
                  <a:gd name="T10" fmla="*/ 0 w 426"/>
                  <a:gd name="T11" fmla="*/ 40 h 40"/>
                </a:gdLst>
                <a:ahLst/>
                <a:cxnLst>
                  <a:cxn ang="0">
                    <a:pos x="T0" y="T1"/>
                  </a:cxn>
                  <a:cxn ang="0">
                    <a:pos x="T2" y="T3"/>
                  </a:cxn>
                  <a:cxn ang="0">
                    <a:pos x="T4" y="T5"/>
                  </a:cxn>
                  <a:cxn ang="0">
                    <a:pos x="T6" y="T7"/>
                  </a:cxn>
                  <a:cxn ang="0">
                    <a:pos x="T8" y="T9"/>
                  </a:cxn>
                  <a:cxn ang="0">
                    <a:pos x="T10" y="T11"/>
                  </a:cxn>
                </a:cxnLst>
                <a:rect l="0" t="0" r="r" b="b"/>
                <a:pathLst>
                  <a:path w="426" h="40">
                    <a:moveTo>
                      <a:pt x="0" y="40"/>
                    </a:moveTo>
                    <a:lnTo>
                      <a:pt x="0" y="40"/>
                    </a:lnTo>
                    <a:lnTo>
                      <a:pt x="426" y="40"/>
                    </a:lnTo>
                    <a:lnTo>
                      <a:pt x="426" y="0"/>
                    </a:lnTo>
                    <a:lnTo>
                      <a:pt x="0" y="0"/>
                    </a:lnTo>
                    <a:lnTo>
                      <a:pt x="0" y="40"/>
                    </a:lnTo>
                    <a:close/>
                  </a:path>
                </a:pathLst>
              </a:custGeom>
              <a:solidFill>
                <a:srgbClr val="2F2F2F"/>
              </a:solidFill>
              <a:ln w="0">
                <a:noFill/>
                <a:prstDash val="solid"/>
                <a:round/>
                <a:headEnd/>
                <a:tailEnd/>
              </a:ln>
            </p:spPr>
            <p:txBody>
              <a:bodyPr vert="horz" wrap="square" lIns="91414" tIns="45706" rIns="91414" bIns="45706" numCol="1" anchor="t" anchorCtr="0" compatLnSpc="1">
                <a:prstTxWarp prst="textNoShape">
                  <a:avLst/>
                </a:prstTxWarp>
              </a:bodyPr>
              <a:lstStyle/>
              <a:p>
                <a:pPr defTabSz="932330">
                  <a:defRPr/>
                </a:pPr>
                <a:endParaRPr lang="en-US" sz="1836">
                  <a:solidFill>
                    <a:srgbClr val="282828"/>
                  </a:solidFill>
                  <a:latin typeface="Segoe UI"/>
                </a:endParaRPr>
              </a:p>
            </p:txBody>
          </p:sp>
          <p:sp>
            <p:nvSpPr>
              <p:cNvPr id="20" name="Freeform 8">
                <a:extLst>
                  <a:ext uri="{FF2B5EF4-FFF2-40B4-BE49-F238E27FC236}">
                    <a16:creationId xmlns:a16="http://schemas.microsoft.com/office/drawing/2014/main" id="{4C7E966D-EB33-41AA-B510-94FB9AF74943}"/>
                  </a:ext>
                </a:extLst>
              </p:cNvPr>
              <p:cNvSpPr>
                <a:spLocks/>
              </p:cNvSpPr>
              <p:nvPr/>
            </p:nvSpPr>
            <p:spPr bwMode="auto">
              <a:xfrm>
                <a:off x="620713" y="3321050"/>
                <a:ext cx="36513" cy="36513"/>
              </a:xfrm>
              <a:custGeom>
                <a:avLst/>
                <a:gdLst>
                  <a:gd name="T0" fmla="*/ 54 w 54"/>
                  <a:gd name="T1" fmla="*/ 27 h 54"/>
                  <a:gd name="T2" fmla="*/ 54 w 54"/>
                  <a:gd name="T3" fmla="*/ 27 h 54"/>
                  <a:gd name="T4" fmla="*/ 27 w 54"/>
                  <a:gd name="T5" fmla="*/ 0 h 54"/>
                  <a:gd name="T6" fmla="*/ 0 w 54"/>
                  <a:gd name="T7" fmla="*/ 27 h 54"/>
                  <a:gd name="T8" fmla="*/ 27 w 54"/>
                  <a:gd name="T9" fmla="*/ 54 h 54"/>
                  <a:gd name="T10" fmla="*/ 45 w 54"/>
                  <a:gd name="T11" fmla="*/ 46 h 54"/>
                  <a:gd name="T12" fmla="*/ 53 w 54"/>
                  <a:gd name="T13" fmla="*/ 29 h 54"/>
                  <a:gd name="T14" fmla="*/ 54 w 54"/>
                  <a:gd name="T15" fmla="*/ 27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54" y="27"/>
                    </a:moveTo>
                    <a:lnTo>
                      <a:pt x="54" y="27"/>
                    </a:lnTo>
                    <a:cubicBezTo>
                      <a:pt x="54" y="12"/>
                      <a:pt x="42" y="0"/>
                      <a:pt x="27" y="0"/>
                    </a:cubicBezTo>
                    <a:cubicBezTo>
                      <a:pt x="12" y="0"/>
                      <a:pt x="0" y="12"/>
                      <a:pt x="0" y="27"/>
                    </a:cubicBezTo>
                    <a:cubicBezTo>
                      <a:pt x="0" y="42"/>
                      <a:pt x="12" y="54"/>
                      <a:pt x="27" y="54"/>
                    </a:cubicBezTo>
                    <a:cubicBezTo>
                      <a:pt x="34" y="54"/>
                      <a:pt x="41" y="51"/>
                      <a:pt x="45" y="46"/>
                    </a:cubicBezTo>
                    <a:cubicBezTo>
                      <a:pt x="50" y="42"/>
                      <a:pt x="53" y="36"/>
                      <a:pt x="53" y="29"/>
                    </a:cubicBezTo>
                    <a:cubicBezTo>
                      <a:pt x="53" y="29"/>
                      <a:pt x="54" y="28"/>
                      <a:pt x="54" y="27"/>
                    </a:cubicBezTo>
                    <a:close/>
                  </a:path>
                </a:pathLst>
              </a:custGeom>
              <a:solidFill>
                <a:srgbClr val="5558AF"/>
              </a:solidFill>
              <a:ln w="0">
                <a:noFill/>
                <a:prstDash val="solid"/>
                <a:round/>
                <a:headEnd/>
                <a:tailEnd/>
              </a:ln>
            </p:spPr>
            <p:txBody>
              <a:bodyPr vert="horz" wrap="square" lIns="91414" tIns="45706" rIns="91414" bIns="45706" numCol="1" anchor="t" anchorCtr="0" compatLnSpc="1">
                <a:prstTxWarp prst="textNoShape">
                  <a:avLst/>
                </a:prstTxWarp>
              </a:bodyPr>
              <a:lstStyle/>
              <a:p>
                <a:pPr defTabSz="932330">
                  <a:defRPr/>
                </a:pPr>
                <a:endParaRPr lang="en-US" sz="1836">
                  <a:solidFill>
                    <a:srgbClr val="282828"/>
                  </a:solidFill>
                  <a:latin typeface="Segoe UI"/>
                </a:endParaRPr>
              </a:p>
            </p:txBody>
          </p:sp>
          <p:sp>
            <p:nvSpPr>
              <p:cNvPr id="21" name="Freeform 9">
                <a:extLst>
                  <a:ext uri="{FF2B5EF4-FFF2-40B4-BE49-F238E27FC236}">
                    <a16:creationId xmlns:a16="http://schemas.microsoft.com/office/drawing/2014/main" id="{BADA1789-A8A7-4C72-B5AF-EA330B927C2D}"/>
                  </a:ext>
                </a:extLst>
              </p:cNvPr>
              <p:cNvSpPr>
                <a:spLocks/>
              </p:cNvSpPr>
              <p:nvPr/>
            </p:nvSpPr>
            <p:spPr bwMode="auto">
              <a:xfrm>
                <a:off x="684213" y="3321050"/>
                <a:ext cx="36513" cy="36513"/>
              </a:xfrm>
              <a:custGeom>
                <a:avLst/>
                <a:gdLst>
                  <a:gd name="T0" fmla="*/ 27 w 53"/>
                  <a:gd name="T1" fmla="*/ 0 h 54"/>
                  <a:gd name="T2" fmla="*/ 27 w 53"/>
                  <a:gd name="T3" fmla="*/ 0 h 54"/>
                  <a:gd name="T4" fmla="*/ 0 w 53"/>
                  <a:gd name="T5" fmla="*/ 27 h 54"/>
                  <a:gd name="T6" fmla="*/ 27 w 53"/>
                  <a:gd name="T7" fmla="*/ 54 h 54"/>
                  <a:gd name="T8" fmla="*/ 53 w 53"/>
                  <a:gd name="T9" fmla="*/ 27 h 54"/>
                  <a:gd name="T10" fmla="*/ 27 w 53"/>
                  <a:gd name="T11" fmla="*/ 0 h 54"/>
                </a:gdLst>
                <a:ahLst/>
                <a:cxnLst>
                  <a:cxn ang="0">
                    <a:pos x="T0" y="T1"/>
                  </a:cxn>
                  <a:cxn ang="0">
                    <a:pos x="T2" y="T3"/>
                  </a:cxn>
                  <a:cxn ang="0">
                    <a:pos x="T4" y="T5"/>
                  </a:cxn>
                  <a:cxn ang="0">
                    <a:pos x="T6" y="T7"/>
                  </a:cxn>
                  <a:cxn ang="0">
                    <a:pos x="T8" y="T9"/>
                  </a:cxn>
                  <a:cxn ang="0">
                    <a:pos x="T10" y="T11"/>
                  </a:cxn>
                </a:cxnLst>
                <a:rect l="0" t="0" r="r" b="b"/>
                <a:pathLst>
                  <a:path w="53" h="54">
                    <a:moveTo>
                      <a:pt x="27" y="0"/>
                    </a:moveTo>
                    <a:lnTo>
                      <a:pt x="27" y="0"/>
                    </a:lnTo>
                    <a:cubicBezTo>
                      <a:pt x="12" y="0"/>
                      <a:pt x="0" y="12"/>
                      <a:pt x="0" y="27"/>
                    </a:cubicBezTo>
                    <a:cubicBezTo>
                      <a:pt x="0" y="42"/>
                      <a:pt x="12" y="54"/>
                      <a:pt x="27" y="54"/>
                    </a:cubicBezTo>
                    <a:cubicBezTo>
                      <a:pt x="42" y="54"/>
                      <a:pt x="53" y="42"/>
                      <a:pt x="53" y="27"/>
                    </a:cubicBezTo>
                    <a:cubicBezTo>
                      <a:pt x="53" y="12"/>
                      <a:pt x="42" y="0"/>
                      <a:pt x="27" y="0"/>
                    </a:cubicBezTo>
                    <a:close/>
                  </a:path>
                </a:pathLst>
              </a:custGeom>
              <a:solidFill>
                <a:srgbClr val="C1C1C1"/>
              </a:solidFill>
              <a:ln w="0">
                <a:noFill/>
                <a:prstDash val="solid"/>
                <a:round/>
                <a:headEnd/>
                <a:tailEnd/>
              </a:ln>
            </p:spPr>
            <p:txBody>
              <a:bodyPr vert="horz" wrap="square" lIns="91414" tIns="45706" rIns="91414" bIns="45706" numCol="1" anchor="t" anchorCtr="0" compatLnSpc="1">
                <a:prstTxWarp prst="textNoShape">
                  <a:avLst/>
                </a:prstTxWarp>
              </a:bodyPr>
              <a:lstStyle/>
              <a:p>
                <a:pPr defTabSz="932330">
                  <a:defRPr/>
                </a:pPr>
                <a:endParaRPr lang="en-US" sz="1836">
                  <a:solidFill>
                    <a:srgbClr val="282828"/>
                  </a:solidFill>
                  <a:latin typeface="Segoe UI"/>
                </a:endParaRPr>
              </a:p>
            </p:txBody>
          </p:sp>
          <p:sp>
            <p:nvSpPr>
              <p:cNvPr id="23" name="Freeform 10">
                <a:extLst>
                  <a:ext uri="{FF2B5EF4-FFF2-40B4-BE49-F238E27FC236}">
                    <a16:creationId xmlns:a16="http://schemas.microsoft.com/office/drawing/2014/main" id="{3A5457FD-0901-4422-AEBD-9C8151329320}"/>
                  </a:ext>
                </a:extLst>
              </p:cNvPr>
              <p:cNvSpPr>
                <a:spLocks/>
              </p:cNvSpPr>
              <p:nvPr/>
            </p:nvSpPr>
            <p:spPr bwMode="auto">
              <a:xfrm>
                <a:off x="747713" y="3321050"/>
                <a:ext cx="36513" cy="36513"/>
              </a:xfrm>
              <a:custGeom>
                <a:avLst/>
                <a:gdLst>
                  <a:gd name="T0" fmla="*/ 27 w 53"/>
                  <a:gd name="T1" fmla="*/ 54 h 54"/>
                  <a:gd name="T2" fmla="*/ 27 w 53"/>
                  <a:gd name="T3" fmla="*/ 54 h 54"/>
                  <a:gd name="T4" fmla="*/ 53 w 53"/>
                  <a:gd name="T5" fmla="*/ 27 h 54"/>
                  <a:gd name="T6" fmla="*/ 27 w 53"/>
                  <a:gd name="T7" fmla="*/ 0 h 54"/>
                  <a:gd name="T8" fmla="*/ 0 w 53"/>
                  <a:gd name="T9" fmla="*/ 27 h 54"/>
                  <a:gd name="T10" fmla="*/ 10 w 53"/>
                  <a:gd name="T11" fmla="*/ 47 h 54"/>
                  <a:gd name="T12" fmla="*/ 27 w 5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27" y="54"/>
                    </a:moveTo>
                    <a:lnTo>
                      <a:pt x="27" y="54"/>
                    </a:lnTo>
                    <a:cubicBezTo>
                      <a:pt x="42" y="54"/>
                      <a:pt x="53" y="42"/>
                      <a:pt x="53" y="27"/>
                    </a:cubicBezTo>
                    <a:cubicBezTo>
                      <a:pt x="53" y="12"/>
                      <a:pt x="42" y="0"/>
                      <a:pt x="27" y="0"/>
                    </a:cubicBezTo>
                    <a:cubicBezTo>
                      <a:pt x="12" y="0"/>
                      <a:pt x="0" y="12"/>
                      <a:pt x="0" y="27"/>
                    </a:cubicBezTo>
                    <a:cubicBezTo>
                      <a:pt x="0" y="35"/>
                      <a:pt x="4" y="42"/>
                      <a:pt x="10" y="47"/>
                    </a:cubicBezTo>
                    <a:cubicBezTo>
                      <a:pt x="14" y="51"/>
                      <a:pt x="20" y="54"/>
                      <a:pt x="27" y="54"/>
                    </a:cubicBezTo>
                    <a:close/>
                  </a:path>
                </a:pathLst>
              </a:custGeom>
              <a:solidFill>
                <a:srgbClr val="2F2F2F"/>
              </a:solidFill>
              <a:ln w="0">
                <a:noFill/>
                <a:prstDash val="solid"/>
                <a:round/>
                <a:headEnd/>
                <a:tailEnd/>
              </a:ln>
            </p:spPr>
            <p:txBody>
              <a:bodyPr vert="horz" wrap="square" lIns="91414" tIns="45706" rIns="91414" bIns="45706" numCol="1" anchor="t" anchorCtr="0" compatLnSpc="1">
                <a:prstTxWarp prst="textNoShape">
                  <a:avLst/>
                </a:prstTxWarp>
              </a:bodyPr>
              <a:lstStyle/>
              <a:p>
                <a:pPr defTabSz="932330">
                  <a:defRPr/>
                </a:pPr>
                <a:endParaRPr lang="en-US" sz="1836">
                  <a:solidFill>
                    <a:srgbClr val="282828"/>
                  </a:solidFill>
                  <a:latin typeface="Segoe UI"/>
                </a:endParaRPr>
              </a:p>
            </p:txBody>
          </p:sp>
        </p:grpSp>
      </p:grpSp>
      <p:sp>
        <p:nvSpPr>
          <p:cNvPr id="14" name="Oval 13">
            <a:extLst>
              <a:ext uri="{FF2B5EF4-FFF2-40B4-BE49-F238E27FC236}">
                <a16:creationId xmlns:a16="http://schemas.microsoft.com/office/drawing/2014/main" id="{B8225CEB-2D6B-478D-80FF-58A2DCC8ACD7}"/>
              </a:ext>
            </a:extLst>
          </p:cNvPr>
          <p:cNvSpPr/>
          <p:nvPr/>
        </p:nvSpPr>
        <p:spPr bwMode="auto">
          <a:xfrm>
            <a:off x="437434" y="4190501"/>
            <a:ext cx="625589" cy="625589"/>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1598" spc="-15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Title 5">
            <a:extLst>
              <a:ext uri="{FF2B5EF4-FFF2-40B4-BE49-F238E27FC236}">
                <a16:creationId xmlns:a16="http://schemas.microsoft.com/office/drawing/2014/main" id="{7FE8ADCE-C15B-4F1B-B566-50C672B1D576}"/>
              </a:ext>
            </a:extLst>
          </p:cNvPr>
          <p:cNvSpPr>
            <a:spLocks noGrp="1"/>
          </p:cNvSpPr>
          <p:nvPr>
            <p:ph type="title"/>
          </p:nvPr>
        </p:nvSpPr>
        <p:spPr>
          <a:xfrm>
            <a:off x="465958" y="464377"/>
            <a:ext cx="4142428" cy="679601"/>
          </a:xfrm>
        </p:spPr>
        <p:txBody>
          <a:bodyPr/>
          <a:lstStyle/>
          <a:p>
            <a:r>
              <a:rPr lang="en-US"/>
              <a:t>What can </a:t>
            </a:r>
            <a:r>
              <a:rPr lang="en-US" sz="3672" spc="-153">
                <a:solidFill>
                  <a:srgbClr val="5558AF"/>
                </a:solidFill>
                <a:latin typeface="Segoe UI Semibold"/>
              </a:rPr>
              <a:t>Teams</a:t>
            </a:r>
            <a:r>
              <a:rPr lang="en-US"/>
              <a:t> do for your business </a:t>
            </a:r>
          </a:p>
        </p:txBody>
      </p:sp>
      <p:sp>
        <p:nvSpPr>
          <p:cNvPr id="61" name="White 1">
            <a:extLst>
              <a:ext uri="{FF2B5EF4-FFF2-40B4-BE49-F238E27FC236}">
                <a16:creationId xmlns:a16="http://schemas.microsoft.com/office/drawing/2014/main" id="{C82FBBE5-C8A8-45D2-B94A-49CD32C1F86E}"/>
              </a:ext>
            </a:extLst>
          </p:cNvPr>
          <p:cNvSpPr/>
          <p:nvPr/>
        </p:nvSpPr>
        <p:spPr bwMode="auto">
          <a:xfrm>
            <a:off x="213143" y="1914756"/>
            <a:ext cx="4475201" cy="98262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51" name="Screen 1" descr="A screenshot of a social media post&#10;&#10;Description automatically generated">
            <a:extLst>
              <a:ext uri="{FF2B5EF4-FFF2-40B4-BE49-F238E27FC236}">
                <a16:creationId xmlns:a16="http://schemas.microsoft.com/office/drawing/2014/main" id="{F0CC47D1-A697-43BE-BBA0-81F97EB93D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39556" y="1441013"/>
            <a:ext cx="6796036" cy="4896168"/>
          </a:xfrm>
          <a:prstGeom prst="rect">
            <a:avLst/>
          </a:prstGeom>
        </p:spPr>
      </p:pic>
      <p:pic>
        <p:nvPicPr>
          <p:cNvPr id="45" name="Screen 2">
            <a:extLst>
              <a:ext uri="{FF2B5EF4-FFF2-40B4-BE49-F238E27FC236}">
                <a16:creationId xmlns:a16="http://schemas.microsoft.com/office/drawing/2014/main" id="{C0638CCE-D07D-4A7E-A019-0334D8413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39556" y="1441013"/>
            <a:ext cx="6796036" cy="4896168"/>
          </a:xfrm>
          <a:prstGeom prst="rect">
            <a:avLst/>
          </a:prstGeom>
        </p:spPr>
      </p:pic>
      <p:pic>
        <p:nvPicPr>
          <p:cNvPr id="44" name="Screen 3">
            <a:extLst>
              <a:ext uri="{FF2B5EF4-FFF2-40B4-BE49-F238E27FC236}">
                <a16:creationId xmlns:a16="http://schemas.microsoft.com/office/drawing/2014/main" id="{CAAB1037-72B2-406D-B565-73403E86AD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639556" y="1441013"/>
            <a:ext cx="6796036" cy="489616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DF9DD7C-8500-4367-AC35-7132A717D1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2552" y="3408907"/>
            <a:ext cx="2278754" cy="4988490"/>
          </a:xfrm>
          <a:prstGeom prst="rect">
            <a:avLst/>
          </a:prstGeom>
        </p:spPr>
      </p:pic>
      <p:grpSp>
        <p:nvGrpSpPr>
          <p:cNvPr id="27" name="Group 26">
            <a:extLst>
              <a:ext uri="{FF2B5EF4-FFF2-40B4-BE49-F238E27FC236}">
                <a16:creationId xmlns:a16="http://schemas.microsoft.com/office/drawing/2014/main" id="{89717277-5A01-4BB6-A4F1-43574868A3B0}"/>
              </a:ext>
            </a:extLst>
          </p:cNvPr>
          <p:cNvGrpSpPr/>
          <p:nvPr/>
        </p:nvGrpSpPr>
        <p:grpSpPr>
          <a:xfrm>
            <a:off x="562413" y="4300908"/>
            <a:ext cx="375632" cy="375632"/>
            <a:chOff x="1060450" y="4646613"/>
            <a:chExt cx="368300" cy="368300"/>
          </a:xfrm>
        </p:grpSpPr>
        <p:sp>
          <p:nvSpPr>
            <p:cNvPr id="10" name="Freeform 5">
              <a:extLst>
                <a:ext uri="{FF2B5EF4-FFF2-40B4-BE49-F238E27FC236}">
                  <a16:creationId xmlns:a16="http://schemas.microsoft.com/office/drawing/2014/main" id="{5297336E-6D22-4890-A1A3-BD5D6A3E1445}"/>
                </a:ext>
              </a:extLst>
            </p:cNvPr>
            <p:cNvSpPr>
              <a:spLocks/>
            </p:cNvSpPr>
            <p:nvPr/>
          </p:nvSpPr>
          <p:spPr bwMode="auto">
            <a:xfrm>
              <a:off x="1204913" y="4646613"/>
              <a:ext cx="79375" cy="79375"/>
            </a:xfrm>
            <a:prstGeom prst="ellipse">
              <a:avLst/>
            </a:prstGeom>
            <a:solidFill>
              <a:srgbClr val="5558A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srgbClr val="282828"/>
                </a:solidFill>
                <a:latin typeface="Segoe UI"/>
              </a:endParaRPr>
            </a:p>
          </p:txBody>
        </p:sp>
        <p:sp>
          <p:nvSpPr>
            <p:cNvPr id="11" name="Freeform 6">
              <a:extLst>
                <a:ext uri="{FF2B5EF4-FFF2-40B4-BE49-F238E27FC236}">
                  <a16:creationId xmlns:a16="http://schemas.microsoft.com/office/drawing/2014/main" id="{C8768658-4A42-4312-B9FA-F80422197B57}"/>
                </a:ext>
              </a:extLst>
            </p:cNvPr>
            <p:cNvSpPr>
              <a:spLocks/>
            </p:cNvSpPr>
            <p:nvPr/>
          </p:nvSpPr>
          <p:spPr bwMode="auto">
            <a:xfrm>
              <a:off x="1087438" y="4711700"/>
              <a:ext cx="315913" cy="303213"/>
            </a:xfrm>
            <a:custGeom>
              <a:avLst/>
              <a:gdLst>
                <a:gd name="T0" fmla="*/ 160 w 320"/>
                <a:gd name="T1" fmla="*/ 308 h 308"/>
                <a:gd name="T2" fmla="*/ 160 w 320"/>
                <a:gd name="T3" fmla="*/ 308 h 308"/>
                <a:gd name="T4" fmla="*/ 208 w 320"/>
                <a:gd name="T5" fmla="*/ 300 h 308"/>
                <a:gd name="T6" fmla="*/ 251 w 320"/>
                <a:gd name="T7" fmla="*/ 279 h 308"/>
                <a:gd name="T8" fmla="*/ 243 w 320"/>
                <a:gd name="T9" fmla="*/ 261 h 308"/>
                <a:gd name="T10" fmla="*/ 240 w 320"/>
                <a:gd name="T11" fmla="*/ 241 h 308"/>
                <a:gd name="T12" fmla="*/ 245 w 320"/>
                <a:gd name="T13" fmla="*/ 215 h 308"/>
                <a:gd name="T14" fmla="*/ 260 w 320"/>
                <a:gd name="T15" fmla="*/ 194 h 308"/>
                <a:gd name="T16" fmla="*/ 281 w 320"/>
                <a:gd name="T17" fmla="*/ 180 h 308"/>
                <a:gd name="T18" fmla="*/ 306 w 320"/>
                <a:gd name="T19" fmla="*/ 175 h 308"/>
                <a:gd name="T20" fmla="*/ 312 w 320"/>
                <a:gd name="T21" fmla="*/ 175 h 308"/>
                <a:gd name="T22" fmla="*/ 317 w 320"/>
                <a:gd name="T23" fmla="*/ 175 h 308"/>
                <a:gd name="T24" fmla="*/ 320 w 320"/>
                <a:gd name="T25" fmla="*/ 148 h 308"/>
                <a:gd name="T26" fmla="*/ 313 w 320"/>
                <a:gd name="T27" fmla="*/ 101 h 308"/>
                <a:gd name="T28" fmla="*/ 293 w 320"/>
                <a:gd name="T29" fmla="*/ 59 h 308"/>
                <a:gd name="T30" fmla="*/ 262 w 320"/>
                <a:gd name="T31" fmla="*/ 25 h 308"/>
                <a:gd name="T32" fmla="*/ 221 w 320"/>
                <a:gd name="T33" fmla="*/ 0 h 308"/>
                <a:gd name="T34" fmla="*/ 211 w 320"/>
                <a:gd name="T35" fmla="*/ 17 h 308"/>
                <a:gd name="T36" fmla="*/ 197 w 320"/>
                <a:gd name="T37" fmla="*/ 30 h 308"/>
                <a:gd name="T38" fmla="*/ 179 w 320"/>
                <a:gd name="T39" fmla="*/ 38 h 308"/>
                <a:gd name="T40" fmla="*/ 160 w 320"/>
                <a:gd name="T41" fmla="*/ 41 h 308"/>
                <a:gd name="T42" fmla="*/ 140 w 320"/>
                <a:gd name="T43" fmla="*/ 38 h 308"/>
                <a:gd name="T44" fmla="*/ 123 w 320"/>
                <a:gd name="T45" fmla="*/ 30 h 308"/>
                <a:gd name="T46" fmla="*/ 108 w 320"/>
                <a:gd name="T47" fmla="*/ 17 h 308"/>
                <a:gd name="T48" fmla="*/ 98 w 320"/>
                <a:gd name="T49" fmla="*/ 0 h 308"/>
                <a:gd name="T50" fmla="*/ 58 w 320"/>
                <a:gd name="T51" fmla="*/ 25 h 308"/>
                <a:gd name="T52" fmla="*/ 27 w 320"/>
                <a:gd name="T53" fmla="*/ 59 h 308"/>
                <a:gd name="T54" fmla="*/ 7 w 320"/>
                <a:gd name="T55" fmla="*/ 101 h 308"/>
                <a:gd name="T56" fmla="*/ 0 w 320"/>
                <a:gd name="T57" fmla="*/ 148 h 308"/>
                <a:gd name="T58" fmla="*/ 2 w 320"/>
                <a:gd name="T59" fmla="*/ 175 h 308"/>
                <a:gd name="T60" fmla="*/ 31 w 320"/>
                <a:gd name="T61" fmla="*/ 177 h 308"/>
                <a:gd name="T62" fmla="*/ 56 w 320"/>
                <a:gd name="T63" fmla="*/ 190 h 308"/>
                <a:gd name="T64" fmla="*/ 73 w 320"/>
                <a:gd name="T65" fmla="*/ 213 h 308"/>
                <a:gd name="T66" fmla="*/ 80 w 320"/>
                <a:gd name="T67" fmla="*/ 241 h 308"/>
                <a:gd name="T68" fmla="*/ 77 w 320"/>
                <a:gd name="T69" fmla="*/ 261 h 308"/>
                <a:gd name="T70" fmla="*/ 68 w 320"/>
                <a:gd name="T71" fmla="*/ 279 h 308"/>
                <a:gd name="T72" fmla="*/ 112 w 320"/>
                <a:gd name="T73" fmla="*/ 300 h 308"/>
                <a:gd name="T74" fmla="*/ 160 w 320"/>
                <a:gd name="T7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08">
                  <a:moveTo>
                    <a:pt x="160" y="308"/>
                  </a:moveTo>
                  <a:lnTo>
                    <a:pt x="160" y="308"/>
                  </a:lnTo>
                  <a:cubicBezTo>
                    <a:pt x="176" y="308"/>
                    <a:pt x="192" y="305"/>
                    <a:pt x="208" y="300"/>
                  </a:cubicBezTo>
                  <a:cubicBezTo>
                    <a:pt x="223" y="296"/>
                    <a:pt x="238" y="288"/>
                    <a:pt x="251" y="279"/>
                  </a:cubicBezTo>
                  <a:cubicBezTo>
                    <a:pt x="248" y="273"/>
                    <a:pt x="245" y="267"/>
                    <a:pt x="243" y="261"/>
                  </a:cubicBezTo>
                  <a:cubicBezTo>
                    <a:pt x="241" y="254"/>
                    <a:pt x="240" y="248"/>
                    <a:pt x="240" y="241"/>
                  </a:cubicBezTo>
                  <a:cubicBezTo>
                    <a:pt x="240" y="232"/>
                    <a:pt x="242" y="223"/>
                    <a:pt x="245" y="215"/>
                  </a:cubicBezTo>
                  <a:cubicBezTo>
                    <a:pt x="249" y="207"/>
                    <a:pt x="253" y="200"/>
                    <a:pt x="260" y="194"/>
                  </a:cubicBezTo>
                  <a:cubicBezTo>
                    <a:pt x="266" y="188"/>
                    <a:pt x="273" y="183"/>
                    <a:pt x="281" y="180"/>
                  </a:cubicBezTo>
                  <a:cubicBezTo>
                    <a:pt x="289" y="176"/>
                    <a:pt x="297" y="175"/>
                    <a:pt x="306" y="175"/>
                  </a:cubicBezTo>
                  <a:cubicBezTo>
                    <a:pt x="308" y="175"/>
                    <a:pt x="310" y="175"/>
                    <a:pt x="312" y="175"/>
                  </a:cubicBezTo>
                  <a:cubicBezTo>
                    <a:pt x="314" y="175"/>
                    <a:pt x="316" y="175"/>
                    <a:pt x="317" y="175"/>
                  </a:cubicBezTo>
                  <a:cubicBezTo>
                    <a:pt x="319" y="166"/>
                    <a:pt x="320" y="157"/>
                    <a:pt x="320" y="148"/>
                  </a:cubicBezTo>
                  <a:cubicBezTo>
                    <a:pt x="320" y="132"/>
                    <a:pt x="318" y="116"/>
                    <a:pt x="313" y="101"/>
                  </a:cubicBezTo>
                  <a:cubicBezTo>
                    <a:pt x="308" y="86"/>
                    <a:pt x="302" y="72"/>
                    <a:pt x="293" y="59"/>
                  </a:cubicBezTo>
                  <a:cubicBezTo>
                    <a:pt x="285" y="46"/>
                    <a:pt x="274" y="35"/>
                    <a:pt x="262" y="25"/>
                  </a:cubicBezTo>
                  <a:cubicBezTo>
                    <a:pt x="250" y="15"/>
                    <a:pt x="236" y="6"/>
                    <a:pt x="221" y="0"/>
                  </a:cubicBezTo>
                  <a:cubicBezTo>
                    <a:pt x="219" y="6"/>
                    <a:pt x="215" y="12"/>
                    <a:pt x="211" y="17"/>
                  </a:cubicBezTo>
                  <a:cubicBezTo>
                    <a:pt x="207" y="22"/>
                    <a:pt x="202" y="26"/>
                    <a:pt x="197" y="30"/>
                  </a:cubicBezTo>
                  <a:cubicBezTo>
                    <a:pt x="191" y="34"/>
                    <a:pt x="185" y="36"/>
                    <a:pt x="179" y="38"/>
                  </a:cubicBezTo>
                  <a:cubicBezTo>
                    <a:pt x="173" y="40"/>
                    <a:pt x="166" y="41"/>
                    <a:pt x="160" y="41"/>
                  </a:cubicBezTo>
                  <a:cubicBezTo>
                    <a:pt x="153" y="41"/>
                    <a:pt x="147" y="40"/>
                    <a:pt x="140" y="38"/>
                  </a:cubicBezTo>
                  <a:cubicBezTo>
                    <a:pt x="134" y="36"/>
                    <a:pt x="128" y="34"/>
                    <a:pt x="123" y="30"/>
                  </a:cubicBezTo>
                  <a:cubicBezTo>
                    <a:pt x="118" y="26"/>
                    <a:pt x="113" y="22"/>
                    <a:pt x="108" y="17"/>
                  </a:cubicBezTo>
                  <a:cubicBezTo>
                    <a:pt x="104" y="12"/>
                    <a:pt x="101" y="6"/>
                    <a:pt x="98" y="0"/>
                  </a:cubicBezTo>
                  <a:cubicBezTo>
                    <a:pt x="83" y="6"/>
                    <a:pt x="70" y="15"/>
                    <a:pt x="58" y="25"/>
                  </a:cubicBezTo>
                  <a:cubicBezTo>
                    <a:pt x="45" y="35"/>
                    <a:pt x="35" y="46"/>
                    <a:pt x="27" y="59"/>
                  </a:cubicBezTo>
                  <a:cubicBezTo>
                    <a:pt x="18" y="72"/>
                    <a:pt x="11" y="86"/>
                    <a:pt x="7" y="101"/>
                  </a:cubicBezTo>
                  <a:cubicBezTo>
                    <a:pt x="2" y="116"/>
                    <a:pt x="0" y="132"/>
                    <a:pt x="0" y="148"/>
                  </a:cubicBezTo>
                  <a:cubicBezTo>
                    <a:pt x="0" y="157"/>
                    <a:pt x="1" y="166"/>
                    <a:pt x="2" y="175"/>
                  </a:cubicBezTo>
                  <a:cubicBezTo>
                    <a:pt x="12" y="174"/>
                    <a:pt x="22" y="174"/>
                    <a:pt x="31" y="177"/>
                  </a:cubicBezTo>
                  <a:cubicBezTo>
                    <a:pt x="41" y="180"/>
                    <a:pt x="49" y="184"/>
                    <a:pt x="56" y="190"/>
                  </a:cubicBezTo>
                  <a:cubicBezTo>
                    <a:pt x="63" y="197"/>
                    <a:pt x="69" y="204"/>
                    <a:pt x="73" y="213"/>
                  </a:cubicBezTo>
                  <a:cubicBezTo>
                    <a:pt x="78" y="222"/>
                    <a:pt x="80" y="231"/>
                    <a:pt x="80" y="241"/>
                  </a:cubicBezTo>
                  <a:cubicBezTo>
                    <a:pt x="80" y="248"/>
                    <a:pt x="79" y="254"/>
                    <a:pt x="77" y="261"/>
                  </a:cubicBezTo>
                  <a:cubicBezTo>
                    <a:pt x="75" y="267"/>
                    <a:pt x="72" y="273"/>
                    <a:pt x="68" y="279"/>
                  </a:cubicBezTo>
                  <a:cubicBezTo>
                    <a:pt x="82" y="288"/>
                    <a:pt x="96" y="296"/>
                    <a:pt x="112" y="300"/>
                  </a:cubicBezTo>
                  <a:cubicBezTo>
                    <a:pt x="127" y="305"/>
                    <a:pt x="143" y="308"/>
                    <a:pt x="160" y="308"/>
                  </a:cubicBezTo>
                  <a:close/>
                </a:path>
              </a:pathLst>
            </a:custGeom>
            <a:solidFill>
              <a:srgbClr val="C1C1C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srgbClr val="282828"/>
                </a:solidFill>
                <a:latin typeface="Segoe UI"/>
              </a:endParaRPr>
            </a:p>
          </p:txBody>
        </p:sp>
        <p:sp>
          <p:nvSpPr>
            <p:cNvPr id="15" name="Freeform 7">
              <a:extLst>
                <a:ext uri="{FF2B5EF4-FFF2-40B4-BE49-F238E27FC236}">
                  <a16:creationId xmlns:a16="http://schemas.microsoft.com/office/drawing/2014/main" id="{848B8892-2408-4ECD-BC1D-53EF8B139986}"/>
                </a:ext>
              </a:extLst>
            </p:cNvPr>
            <p:cNvSpPr>
              <a:spLocks/>
            </p:cNvSpPr>
            <p:nvPr/>
          </p:nvSpPr>
          <p:spPr bwMode="auto">
            <a:xfrm>
              <a:off x="1060450" y="4910138"/>
              <a:ext cx="79375" cy="77788"/>
            </a:xfrm>
            <a:prstGeom prst="ellipse">
              <a:avLst/>
            </a:prstGeom>
            <a:solidFill>
              <a:srgbClr val="2F2F2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srgbClr val="282828"/>
                </a:solidFill>
                <a:latin typeface="Segoe UI"/>
              </a:endParaRPr>
            </a:p>
          </p:txBody>
        </p:sp>
        <p:sp>
          <p:nvSpPr>
            <p:cNvPr id="16" name="Freeform 8">
              <a:extLst>
                <a:ext uri="{FF2B5EF4-FFF2-40B4-BE49-F238E27FC236}">
                  <a16:creationId xmlns:a16="http://schemas.microsoft.com/office/drawing/2014/main" id="{A651E101-9DE0-49FF-9CE9-86EA2BADDDB8}"/>
                </a:ext>
              </a:extLst>
            </p:cNvPr>
            <p:cNvSpPr>
              <a:spLocks/>
            </p:cNvSpPr>
            <p:nvPr/>
          </p:nvSpPr>
          <p:spPr bwMode="auto">
            <a:xfrm>
              <a:off x="1349375" y="4910138"/>
              <a:ext cx="79375" cy="77788"/>
            </a:xfrm>
            <a:prstGeom prst="ellipse">
              <a:avLst/>
            </a:prstGeom>
            <a:solidFill>
              <a:srgbClr val="2F2F2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srgbClr val="282828"/>
                </a:solidFill>
                <a:latin typeface="Segoe UI"/>
              </a:endParaRPr>
            </a:p>
          </p:txBody>
        </p:sp>
      </p:grpSp>
      <p:sp>
        <p:nvSpPr>
          <p:cNvPr id="34" name="Rectangle 33">
            <a:extLst>
              <a:ext uri="{FF2B5EF4-FFF2-40B4-BE49-F238E27FC236}">
                <a16:creationId xmlns:a16="http://schemas.microsoft.com/office/drawing/2014/main" id="{14023151-B1D2-440D-8326-8B4CCA380D20}"/>
              </a:ext>
            </a:extLst>
          </p:cNvPr>
          <p:cNvSpPr/>
          <p:nvPr/>
        </p:nvSpPr>
        <p:spPr>
          <a:xfrm>
            <a:off x="1264488" y="5195269"/>
            <a:ext cx="2933108" cy="612765"/>
          </a:xfrm>
          <a:prstGeom prst="rect">
            <a:avLst/>
          </a:prstGeom>
        </p:spPr>
        <p:txBody>
          <a:bodyPr wrap="square">
            <a:spAutoFit/>
          </a:bodyPr>
          <a:lstStyle/>
          <a:p>
            <a:pPr defTabSz="950573">
              <a:lnSpc>
                <a:spcPct val="90000"/>
              </a:lnSpc>
              <a:spcAft>
                <a:spcPts val="600"/>
              </a:spcAft>
              <a:buSzPct val="90000"/>
              <a:defRPr/>
            </a:pPr>
            <a:r>
              <a:rPr lang="en-US" sz="1836" b="1">
                <a:solidFill>
                  <a:srgbClr val="2F2F2F"/>
                </a:solidFill>
                <a:latin typeface="Segoe UI Semibold" charset="0"/>
                <a:cs typeface="Segoe UI Semibold" charset="0"/>
              </a:rPr>
              <a:t>Provide enterprise grade security &amp; compliance</a:t>
            </a:r>
          </a:p>
        </p:txBody>
      </p:sp>
      <p:sp>
        <p:nvSpPr>
          <p:cNvPr id="35" name="Oval 34">
            <a:extLst>
              <a:ext uri="{FF2B5EF4-FFF2-40B4-BE49-F238E27FC236}">
                <a16:creationId xmlns:a16="http://schemas.microsoft.com/office/drawing/2014/main" id="{8536C3DE-B5AB-43BF-BF52-F2D32D77BFEE}"/>
              </a:ext>
            </a:extLst>
          </p:cNvPr>
          <p:cNvSpPr/>
          <p:nvPr/>
        </p:nvSpPr>
        <p:spPr bwMode="auto">
          <a:xfrm>
            <a:off x="437434" y="5200626"/>
            <a:ext cx="625589" cy="625589"/>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1598" spc="-15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 name="Freeform 5">
            <a:extLst>
              <a:ext uri="{FF2B5EF4-FFF2-40B4-BE49-F238E27FC236}">
                <a16:creationId xmlns:a16="http://schemas.microsoft.com/office/drawing/2014/main" id="{767532AC-DE46-4B91-B0C7-810780BAA4ED}"/>
              </a:ext>
            </a:extLst>
          </p:cNvPr>
          <p:cNvSpPr>
            <a:spLocks/>
          </p:cNvSpPr>
          <p:nvPr/>
        </p:nvSpPr>
        <p:spPr bwMode="auto">
          <a:xfrm>
            <a:off x="549226" y="5303048"/>
            <a:ext cx="443619" cy="472762"/>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rgbClr val="C1C1C1"/>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srgbClr val="282828"/>
              </a:solidFill>
              <a:latin typeface="Segoe UI"/>
            </a:endParaRPr>
          </a:p>
        </p:txBody>
      </p:sp>
      <p:sp>
        <p:nvSpPr>
          <p:cNvPr id="37" name="Freeform 7">
            <a:extLst>
              <a:ext uri="{FF2B5EF4-FFF2-40B4-BE49-F238E27FC236}">
                <a16:creationId xmlns:a16="http://schemas.microsoft.com/office/drawing/2014/main" id="{F855D958-3D0A-4B5C-B3BA-4FD09B325D78}"/>
              </a:ext>
            </a:extLst>
          </p:cNvPr>
          <p:cNvSpPr>
            <a:spLocks/>
          </p:cNvSpPr>
          <p:nvPr/>
        </p:nvSpPr>
        <p:spPr bwMode="auto">
          <a:xfrm>
            <a:off x="755168" y="5382057"/>
            <a:ext cx="31733" cy="222134"/>
          </a:xfrm>
          <a:custGeom>
            <a:avLst/>
            <a:gdLst>
              <a:gd name="T0" fmla="*/ 27 w 27"/>
              <a:gd name="T1" fmla="*/ 187 h 187"/>
              <a:gd name="T2" fmla="*/ 27 w 27"/>
              <a:gd name="T3" fmla="*/ 187 h 187"/>
              <a:gd name="T4" fmla="*/ 0 w 27"/>
              <a:gd name="T5" fmla="*/ 187 h 187"/>
              <a:gd name="T6" fmla="*/ 0 w 27"/>
              <a:gd name="T7" fmla="*/ 0 h 187"/>
              <a:gd name="T8" fmla="*/ 27 w 27"/>
              <a:gd name="T9" fmla="*/ 0 h 187"/>
              <a:gd name="T10" fmla="*/ 27 w 27"/>
              <a:gd name="T11" fmla="*/ 187 h 187"/>
            </a:gdLst>
            <a:ahLst/>
            <a:cxnLst>
              <a:cxn ang="0">
                <a:pos x="T0" y="T1"/>
              </a:cxn>
              <a:cxn ang="0">
                <a:pos x="T2" y="T3"/>
              </a:cxn>
              <a:cxn ang="0">
                <a:pos x="T4" y="T5"/>
              </a:cxn>
              <a:cxn ang="0">
                <a:pos x="T6" y="T7"/>
              </a:cxn>
              <a:cxn ang="0">
                <a:pos x="T8" y="T9"/>
              </a:cxn>
              <a:cxn ang="0">
                <a:pos x="T10" y="T11"/>
              </a:cxn>
            </a:cxnLst>
            <a:rect l="0" t="0" r="r" b="b"/>
            <a:pathLst>
              <a:path w="27" h="187">
                <a:moveTo>
                  <a:pt x="27" y="187"/>
                </a:moveTo>
                <a:lnTo>
                  <a:pt x="27" y="187"/>
                </a:lnTo>
                <a:lnTo>
                  <a:pt x="0" y="187"/>
                </a:lnTo>
                <a:lnTo>
                  <a:pt x="0" y="0"/>
                </a:lnTo>
                <a:lnTo>
                  <a:pt x="27" y="0"/>
                </a:lnTo>
                <a:lnTo>
                  <a:pt x="27" y="187"/>
                </a:lnTo>
                <a:close/>
              </a:path>
            </a:pathLst>
          </a:custGeom>
          <a:solidFill>
            <a:srgbClr val="5558AF"/>
          </a:solidFill>
          <a:ln w="0">
            <a:noFill/>
            <a:prstDash val="solid"/>
            <a:round/>
            <a:headEnd/>
            <a:tailEnd/>
          </a:ln>
        </p:spPr>
        <p:txBody>
          <a:bodyPr vert="horz" wrap="square" lIns="93260" tIns="46630" rIns="93260" bIns="46630" numCol="1" anchor="t" anchorCtr="0" compatLnSpc="1">
            <a:prstTxWarp prst="textNoShape">
              <a:avLst/>
            </a:prstTxWarp>
          </a:bodyPr>
          <a:lstStyle/>
          <a:p>
            <a:pPr defTabSz="932597">
              <a:defRPr/>
            </a:pPr>
            <a:endParaRPr lang="en-US" sz="1836">
              <a:solidFill>
                <a:srgbClr val="282828"/>
              </a:solidFill>
              <a:latin typeface="Segoe UI"/>
            </a:endParaRPr>
          </a:p>
        </p:txBody>
      </p:sp>
      <p:sp>
        <p:nvSpPr>
          <p:cNvPr id="38" name="White 1">
            <a:extLst>
              <a:ext uri="{FF2B5EF4-FFF2-40B4-BE49-F238E27FC236}">
                <a16:creationId xmlns:a16="http://schemas.microsoft.com/office/drawing/2014/main" id="{5AFCA6EF-B902-444B-98CB-D46BEBEB0BF9}"/>
              </a:ext>
            </a:extLst>
          </p:cNvPr>
          <p:cNvSpPr/>
          <p:nvPr/>
        </p:nvSpPr>
        <p:spPr bwMode="auto">
          <a:xfrm>
            <a:off x="176036" y="2991465"/>
            <a:ext cx="4475201" cy="98262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White 1">
            <a:extLst>
              <a:ext uri="{FF2B5EF4-FFF2-40B4-BE49-F238E27FC236}">
                <a16:creationId xmlns:a16="http://schemas.microsoft.com/office/drawing/2014/main" id="{B5C53CF4-2346-4568-8795-427EC6403A4F}"/>
              </a:ext>
            </a:extLst>
          </p:cNvPr>
          <p:cNvSpPr/>
          <p:nvPr/>
        </p:nvSpPr>
        <p:spPr bwMode="auto">
          <a:xfrm>
            <a:off x="213143" y="4050003"/>
            <a:ext cx="4475201" cy="98262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White 1">
            <a:extLst>
              <a:ext uri="{FF2B5EF4-FFF2-40B4-BE49-F238E27FC236}">
                <a16:creationId xmlns:a16="http://schemas.microsoft.com/office/drawing/2014/main" id="{26D163F2-3691-4599-80C8-55A4D900D01F}"/>
              </a:ext>
            </a:extLst>
          </p:cNvPr>
          <p:cNvSpPr/>
          <p:nvPr/>
        </p:nvSpPr>
        <p:spPr bwMode="auto">
          <a:xfrm>
            <a:off x="299570" y="5136811"/>
            <a:ext cx="4475201" cy="98262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3" name="Group 42">
            <a:extLst>
              <a:ext uri="{FF2B5EF4-FFF2-40B4-BE49-F238E27FC236}">
                <a16:creationId xmlns:a16="http://schemas.microsoft.com/office/drawing/2014/main" id="{C40B0CFB-1D32-4495-971F-E7C801BA1924}"/>
              </a:ext>
            </a:extLst>
          </p:cNvPr>
          <p:cNvGrpSpPr/>
          <p:nvPr/>
        </p:nvGrpSpPr>
        <p:grpSpPr>
          <a:xfrm>
            <a:off x="5639556" y="1441013"/>
            <a:ext cx="6796036" cy="4896168"/>
            <a:chOff x="1656044" y="1578963"/>
            <a:chExt cx="6663385" cy="4800600"/>
          </a:xfrm>
        </p:grpSpPr>
        <p:pic>
          <p:nvPicPr>
            <p:cNvPr id="46" name="Picture 45">
              <a:extLst>
                <a:ext uri="{FF2B5EF4-FFF2-40B4-BE49-F238E27FC236}">
                  <a16:creationId xmlns:a16="http://schemas.microsoft.com/office/drawing/2014/main" id="{509A4281-7439-4EEF-B1B1-17011100FA48}"/>
                </a:ext>
              </a:extLst>
            </p:cNvPr>
            <p:cNvPicPr>
              <a:picLocks noChangeAspect="1"/>
            </p:cNvPicPr>
            <p:nvPr/>
          </p:nvPicPr>
          <p:blipFill rotWithShape="1">
            <a:blip r:embed="rId8"/>
            <a:srcRect r="19654" b="13173"/>
            <a:stretch/>
          </p:blipFill>
          <p:spPr>
            <a:xfrm>
              <a:off x="1656044" y="1578963"/>
              <a:ext cx="6663385" cy="4800600"/>
            </a:xfrm>
            <a:prstGeom prst="rect">
              <a:avLst/>
            </a:prstGeom>
          </p:spPr>
        </p:pic>
        <p:pic>
          <p:nvPicPr>
            <p:cNvPr id="47" name="Screen 1" descr="A screenshot of a social media post&#10;&#10;Description automatically generated">
              <a:extLst>
                <a:ext uri="{FF2B5EF4-FFF2-40B4-BE49-F238E27FC236}">
                  <a16:creationId xmlns:a16="http://schemas.microsoft.com/office/drawing/2014/main" id="{4244AED6-C82C-4C03-A324-726B03C35A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656044" y="2785368"/>
              <a:ext cx="366864" cy="3594195"/>
            </a:xfrm>
            <a:prstGeom prst="rect">
              <a:avLst/>
            </a:prstGeom>
          </p:spPr>
        </p:pic>
        <p:pic>
          <p:nvPicPr>
            <p:cNvPr id="48" name="Picture 47">
              <a:extLst>
                <a:ext uri="{FF2B5EF4-FFF2-40B4-BE49-F238E27FC236}">
                  <a16:creationId xmlns:a16="http://schemas.microsoft.com/office/drawing/2014/main" id="{0433F787-F28C-4CAE-BA77-C813E02DB53B}"/>
                </a:ext>
              </a:extLst>
            </p:cNvPr>
            <p:cNvPicPr>
              <a:picLocks noChangeAspect="1"/>
            </p:cNvPicPr>
            <p:nvPr/>
          </p:nvPicPr>
          <p:blipFill rotWithShape="1">
            <a:blip r:embed="rId8"/>
            <a:srcRect l="34979" t="11585" r="13783" b="38799"/>
            <a:stretch/>
          </p:blipFill>
          <p:spPr>
            <a:xfrm>
              <a:off x="4070112" y="2213810"/>
              <a:ext cx="4249317" cy="2743200"/>
            </a:xfrm>
            <a:prstGeom prst="rect">
              <a:avLst/>
            </a:prstGeom>
          </p:spPr>
        </p:pic>
      </p:grpSp>
      <p:sp>
        <p:nvSpPr>
          <p:cNvPr id="50" name="White 1">
            <a:extLst>
              <a:ext uri="{FF2B5EF4-FFF2-40B4-BE49-F238E27FC236}">
                <a16:creationId xmlns:a16="http://schemas.microsoft.com/office/drawing/2014/main" id="{430BB7BA-D615-4307-A136-E5CE9A21613A}"/>
              </a:ext>
            </a:extLst>
          </p:cNvPr>
          <p:cNvSpPr/>
          <p:nvPr/>
        </p:nvSpPr>
        <p:spPr bwMode="auto">
          <a:xfrm>
            <a:off x="50125" y="2919242"/>
            <a:ext cx="4475201" cy="98262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2" name="White 1">
            <a:extLst>
              <a:ext uri="{FF2B5EF4-FFF2-40B4-BE49-F238E27FC236}">
                <a16:creationId xmlns:a16="http://schemas.microsoft.com/office/drawing/2014/main" id="{6A4B45CD-587C-4F55-BED5-DBA09CFB60B6}"/>
              </a:ext>
            </a:extLst>
          </p:cNvPr>
          <p:cNvSpPr/>
          <p:nvPr/>
        </p:nvSpPr>
        <p:spPr bwMode="auto">
          <a:xfrm>
            <a:off x="176035" y="3975807"/>
            <a:ext cx="4475201" cy="98262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69857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1" presetClass="exit"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8" grpId="0" animBg="1"/>
      <p:bldP spid="39" grpId="0" animBg="1"/>
      <p:bldP spid="40" grpId="0" animBg="1"/>
      <p:bldP spid="50" grpId="0" animBg="1"/>
      <p:bldP spid="52" grpId="0" animBg="1"/>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GRID" val="YES"/>
</p:tagLst>
</file>

<file path=ppt/tags/tag3.xml><?xml version="1.0" encoding="utf-8"?>
<p:tagLst xmlns:a="http://schemas.openxmlformats.org/drawingml/2006/main" xmlns:r="http://schemas.openxmlformats.org/officeDocument/2006/relationships" xmlns:p="http://schemas.openxmlformats.org/presentationml/2006/main">
  <p:tag name="GRID" val="YES"/>
</p:tagLst>
</file>

<file path=ppt/tags/tag4.xml><?xml version="1.0" encoding="utf-8"?>
<p:tagLst xmlns:a="http://schemas.openxmlformats.org/drawingml/2006/main" xmlns:r="http://schemas.openxmlformats.org/officeDocument/2006/relationships" xmlns:p="http://schemas.openxmlformats.org/presentationml/2006/main">
  <p:tag name="GRID" val="YES"/>
</p:tagLst>
</file>

<file path=ppt/theme/theme1.xml><?xml version="1.0" encoding="utf-8"?>
<a:theme xmlns:a="http://schemas.openxmlformats.org/drawingml/2006/main" name="White Template">
  <a:themeElements>
    <a:clrScheme name="Custom 9">
      <a:dk1>
        <a:srgbClr val="000000"/>
      </a:dk1>
      <a:lt1>
        <a:srgbClr val="FFFFFF"/>
      </a:lt1>
      <a:dk2>
        <a:srgbClr val="3B2E58"/>
      </a:dk2>
      <a:lt2>
        <a:srgbClr val="E6E6E6"/>
      </a:lt2>
      <a:accent1>
        <a:srgbClr val="555CAA"/>
      </a:accent1>
      <a:accent2>
        <a:srgbClr val="3B2E58"/>
      </a:accent2>
      <a:accent3>
        <a:srgbClr val="8186C0"/>
      </a:accent3>
      <a:accent4>
        <a:srgbClr val="0078D4"/>
      </a:accent4>
      <a:accent5>
        <a:srgbClr val="243A5E"/>
      </a:accent5>
      <a:accent6>
        <a:srgbClr val="737373"/>
      </a:accent6>
      <a:hlink>
        <a:srgbClr val="7B51BF"/>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B80AB629-CAA1-4337-885D-E45863E95C35}" vid="{5BDB2DC5-0E10-4801-9011-790B6DCE6DA0}"/>
    </a:ext>
  </a:extLst>
</a:theme>
</file>

<file path=ppt/theme/theme2.xml><?xml version="1.0" encoding="utf-8"?>
<a:theme xmlns:a="http://schemas.openxmlformats.org/drawingml/2006/main" name="1_Microsoft 365 PPT Template - 2018">
  <a:themeElements>
    <a:clrScheme name="M365_2018">
      <a:dk1>
        <a:srgbClr val="000000"/>
      </a:dk1>
      <a:lt1>
        <a:srgbClr val="FFFFFF"/>
      </a:lt1>
      <a:dk2>
        <a:srgbClr val="0078D4"/>
      </a:dk2>
      <a:lt2>
        <a:srgbClr val="FFFFFF"/>
      </a:lt2>
      <a:accent1>
        <a:srgbClr val="0078D4"/>
      </a:accent1>
      <a:accent2>
        <a:srgbClr val="002050"/>
      </a:accent2>
      <a:accent3>
        <a:srgbClr val="2F2F2F"/>
      </a:accent3>
      <a:accent4>
        <a:srgbClr val="737373"/>
      </a:accent4>
      <a:accent5>
        <a:srgbClr val="D2D2D2"/>
      </a:accent5>
      <a:accent6>
        <a:srgbClr val="E6E6E6"/>
      </a:accent6>
      <a:hlink>
        <a:srgbClr val="0078D4"/>
      </a:hlink>
      <a:folHlink>
        <a:srgbClr val="0078D4"/>
      </a:folHlink>
    </a:clrScheme>
    <a:fontScheme name="Custom 4">
      <a:majorFont>
        <a:latin typeface="Segoe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4_Microsoft 365 PPT Template - 2018">
  <a:themeElements>
    <a:clrScheme name="M365">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A54D3B36850A045B1A83348A19EFB7E" ma:contentTypeVersion="10" ma:contentTypeDescription="Ein neues Dokument erstellen." ma:contentTypeScope="" ma:versionID="cf36670d84b7f6774af94f686513eb88">
  <xsd:schema xmlns:xsd="http://www.w3.org/2001/XMLSchema" xmlns:xs="http://www.w3.org/2001/XMLSchema" xmlns:p="http://schemas.microsoft.com/office/2006/metadata/properties" xmlns:ns3="4232cd3a-2968-41a7-a792-95552dc1b14f" targetNamespace="http://schemas.microsoft.com/office/2006/metadata/properties" ma:root="true" ma:fieldsID="ee0a0361893e0042afe7af39167f1b05" ns3:_="">
    <xsd:import namespace="4232cd3a-2968-41a7-a792-95552dc1b1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32cd3a-2968-41a7-a792-95552dc1b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B8CC7C-30AE-4E62-AC09-BE3708412B54}">
  <ds:schemaRefs>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4232cd3a-2968-41a7-a792-95552dc1b14f"/>
    <ds:schemaRef ds:uri="http://purl.org/dc/dcmitype/"/>
  </ds:schemaRefs>
</ds:datastoreItem>
</file>

<file path=customXml/itemProps2.xml><?xml version="1.0" encoding="utf-8"?>
<ds:datastoreItem xmlns:ds="http://schemas.openxmlformats.org/officeDocument/2006/customXml" ds:itemID="{0FF6B5F9-00F0-4DFC-BF81-AD49D8D0F6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32cd3a-2968-41a7-a792-95552dc1b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0BD256-07F1-4799-B524-4043F842A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3891</Words>
  <Application>Microsoft Office PowerPoint</Application>
  <PresentationFormat>Custom</PresentationFormat>
  <Paragraphs>332</Paragraphs>
  <Slides>19</Slides>
  <Notes>18</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White Template</vt:lpstr>
      <vt:lpstr>1_Microsoft 365 PPT Template - 2018</vt:lpstr>
      <vt:lpstr>4_Microsoft 365 PPT Template - 2018</vt:lpstr>
      <vt:lpstr>A new way of doing business</vt:lpstr>
      <vt:lpstr>Transforming workplace  collaboration is a  business imperative</vt:lpstr>
      <vt:lpstr>Why upgrade to Teams?</vt:lpstr>
      <vt:lpstr>Skype for Business Online retirement</vt:lpstr>
      <vt:lpstr>Teams momentum</vt:lpstr>
      <vt:lpstr>Teams yields organization-wide benefits</vt:lpstr>
      <vt:lpstr>Teams capabilities extend far  beyond Skype for Business</vt:lpstr>
      <vt:lpstr>Teams capabilities extend far  beyond Skype for Business</vt:lpstr>
      <vt:lpstr>What can Teams do for your business </vt:lpstr>
      <vt:lpstr>Teams benefits your business, end users, and IT leads</vt:lpstr>
      <vt:lpstr>What we hear from our customers</vt:lpstr>
      <vt:lpstr>Journey from Skype for Business to Teams Driving adoption for key scenarios in Teams is critical to success</vt:lpstr>
      <vt:lpstr>Planning for a successful upgrade Once you plan your upgrade to Teams only, use this proven framework for driving technical and behavioral change. Each step in the framework builds on the step prior and, for optimal results, we recommend following the steps in order. </vt:lpstr>
      <vt:lpstr>Identify Teams champions and critical stakeholders </vt:lpstr>
      <vt:lpstr>PowerPoint Presentation</vt:lpstr>
      <vt:lpstr>PowerPoint Presentation</vt:lpstr>
      <vt:lpstr>PowerPoint Presentation</vt:lpstr>
      <vt:lpstr>Microsoft Teams blog and Teams upgrade forum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SMB Advanced Security Opportunity for Partners</dc:title>
  <dc:creator/>
  <cp:lastModifiedBy/>
  <cp:revision>171</cp:revision>
  <dcterms:modified xsi:type="dcterms:W3CDTF">2020-09-25T10:19:01Z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0x0101003A54D3B36850A045B1A83348A19EFB7E</vt:lpwstr>
  </property>
</Properties>
</file>